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70" r:id="rId4"/>
    <p:sldId id="258" r:id="rId5"/>
    <p:sldId id="263" r:id="rId6"/>
    <p:sldId id="262" r:id="rId7"/>
    <p:sldId id="259" r:id="rId8"/>
    <p:sldId id="260" r:id="rId9"/>
    <p:sldId id="261" r:id="rId10"/>
    <p:sldId id="264" r:id="rId11"/>
    <p:sldId id="265" r:id="rId12"/>
    <p:sldId id="271" r:id="rId13"/>
    <p:sldId id="266" r:id="rId14"/>
    <p:sldId id="267" r:id="rId15"/>
    <p:sldId id="268" r:id="rId16"/>
    <p:sldId id="269" r:id="rId17"/>
  </p:sldIdLst>
  <p:sldSz cx="12192000" cy="6858000"/>
  <p:notesSz cx="6805613" cy="99441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2" autoAdjust="0"/>
    <p:restoredTop sz="94660"/>
  </p:normalViewPr>
  <p:slideViewPr>
    <p:cSldViewPr snapToGrid="0">
      <p:cViewPr varScale="1">
        <p:scale>
          <a:sx n="131" d="100"/>
          <a:sy n="131" d="100"/>
        </p:scale>
        <p:origin x="28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864D0513-03D9-4DF2-A05D-06ABE7BD110E}" type="datetimeFigureOut">
              <a:rPr lang="de-DE" smtClean="0"/>
              <a:t>23.09.20</a:t>
            </a:fld>
            <a:endParaRPr lang="de-DE"/>
          </a:p>
        </p:txBody>
      </p:sp>
      <p:sp>
        <p:nvSpPr>
          <p:cNvPr id="4" name="Folienbildplatzhalt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1038" y="4786313"/>
            <a:ext cx="5443537" cy="39147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45625"/>
            <a:ext cx="2949575" cy="49847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4450" y="9445625"/>
            <a:ext cx="2949575" cy="498475"/>
          </a:xfrm>
          <a:prstGeom prst="rect">
            <a:avLst/>
          </a:prstGeom>
        </p:spPr>
        <p:txBody>
          <a:bodyPr vert="horz" lIns="91440" tIns="45720" rIns="91440" bIns="45720" rtlCol="0" anchor="b"/>
          <a:lstStyle>
            <a:lvl1pPr algn="r">
              <a:defRPr sz="1200"/>
            </a:lvl1pPr>
          </a:lstStyle>
          <a:p>
            <a:fld id="{F8B21108-ABFF-4A92-8512-E834F6D000B9}" type="slidenum">
              <a:rPr lang="de-DE" smtClean="0"/>
              <a:t>‹Nr.›</a:t>
            </a:fld>
            <a:endParaRPr lang="de-DE"/>
          </a:p>
        </p:txBody>
      </p:sp>
    </p:spTree>
    <p:extLst>
      <p:ext uri="{BB962C8B-B14F-4D97-AF65-F5344CB8AC3E}">
        <p14:creationId xmlns:p14="http://schemas.microsoft.com/office/powerpoint/2010/main" val="3238934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21A507-6ACF-4992-A9CA-AA28C2B53312}"/>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4A7EFD0-8B57-4063-AB6C-2ED626380F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4AC87110-6272-450F-957F-5B5E531A119C}"/>
              </a:ext>
            </a:extLst>
          </p:cNvPr>
          <p:cNvSpPr>
            <a:spLocks noGrp="1"/>
          </p:cNvSpPr>
          <p:nvPr>
            <p:ph type="dt" sz="half" idx="10"/>
          </p:nvPr>
        </p:nvSpPr>
        <p:spPr/>
        <p:txBody>
          <a:bodyPr/>
          <a:lstStyle/>
          <a:p>
            <a:fld id="{425B2B09-686A-4E90-BF05-C769A272FCB8}" type="datetime1">
              <a:rPr lang="de-DE" smtClean="0"/>
              <a:t>23.09.20</a:t>
            </a:fld>
            <a:endParaRPr lang="de-DE"/>
          </a:p>
        </p:txBody>
      </p:sp>
      <p:sp>
        <p:nvSpPr>
          <p:cNvPr id="5" name="Fußzeilenplatzhalter 4">
            <a:extLst>
              <a:ext uri="{FF2B5EF4-FFF2-40B4-BE49-F238E27FC236}">
                <a16:creationId xmlns:a16="http://schemas.microsoft.com/office/drawing/2014/main" id="{A2548E5B-62D3-421A-9B29-BE9ACFE06DE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C0A7F0-1141-4267-B5F5-6789BD63D508}"/>
              </a:ext>
            </a:extLst>
          </p:cNvPr>
          <p:cNvSpPr>
            <a:spLocks noGrp="1"/>
          </p:cNvSpPr>
          <p:nvPr>
            <p:ph type="sldNum" sz="quarter" idx="12"/>
          </p:nvPr>
        </p:nvSpPr>
        <p:spPr/>
        <p:txBody>
          <a:bodyPr/>
          <a:lstStyle/>
          <a:p>
            <a:fld id="{CD3770DA-7374-48FD-A43D-B5428FD7A736}" type="slidenum">
              <a:rPr lang="de-DE" smtClean="0"/>
              <a:t>‹Nr.›</a:t>
            </a:fld>
            <a:endParaRPr lang="de-DE"/>
          </a:p>
        </p:txBody>
      </p:sp>
    </p:spTree>
    <p:extLst>
      <p:ext uri="{BB962C8B-B14F-4D97-AF65-F5344CB8AC3E}">
        <p14:creationId xmlns:p14="http://schemas.microsoft.com/office/powerpoint/2010/main" val="1536289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7DF8B2-A81F-416E-9BCA-169A463AB7A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A07B3B4-2373-4F55-82C0-9E0F8A89963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6DB1BCD-1D1D-4DBC-AC46-C817C895E466}"/>
              </a:ext>
            </a:extLst>
          </p:cNvPr>
          <p:cNvSpPr>
            <a:spLocks noGrp="1"/>
          </p:cNvSpPr>
          <p:nvPr>
            <p:ph type="dt" sz="half" idx="10"/>
          </p:nvPr>
        </p:nvSpPr>
        <p:spPr/>
        <p:txBody>
          <a:bodyPr/>
          <a:lstStyle/>
          <a:p>
            <a:fld id="{4B7AA663-8EEF-4563-B516-25BC12580C88}" type="datetime1">
              <a:rPr lang="de-DE" smtClean="0"/>
              <a:t>23.09.20</a:t>
            </a:fld>
            <a:endParaRPr lang="de-DE"/>
          </a:p>
        </p:txBody>
      </p:sp>
      <p:sp>
        <p:nvSpPr>
          <p:cNvPr id="5" name="Fußzeilenplatzhalter 4">
            <a:extLst>
              <a:ext uri="{FF2B5EF4-FFF2-40B4-BE49-F238E27FC236}">
                <a16:creationId xmlns:a16="http://schemas.microsoft.com/office/drawing/2014/main" id="{DB516252-713E-47C4-BFD6-64DA13587ED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8A89DAF-7C55-4187-AFDF-2617679151BB}"/>
              </a:ext>
            </a:extLst>
          </p:cNvPr>
          <p:cNvSpPr>
            <a:spLocks noGrp="1"/>
          </p:cNvSpPr>
          <p:nvPr>
            <p:ph type="sldNum" sz="quarter" idx="12"/>
          </p:nvPr>
        </p:nvSpPr>
        <p:spPr/>
        <p:txBody>
          <a:bodyPr/>
          <a:lstStyle/>
          <a:p>
            <a:fld id="{CD3770DA-7374-48FD-A43D-B5428FD7A736}" type="slidenum">
              <a:rPr lang="de-DE" smtClean="0"/>
              <a:t>‹Nr.›</a:t>
            </a:fld>
            <a:endParaRPr lang="de-DE"/>
          </a:p>
        </p:txBody>
      </p:sp>
    </p:spTree>
    <p:extLst>
      <p:ext uri="{BB962C8B-B14F-4D97-AF65-F5344CB8AC3E}">
        <p14:creationId xmlns:p14="http://schemas.microsoft.com/office/powerpoint/2010/main" val="421931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88932DD-12AB-40D0-9DCA-E03B276B6C5A}"/>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16CB81F-424C-4213-97C4-988BC8308EDF}"/>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06E0B84-FB5F-482C-8A1E-B3ED2C800CAA}"/>
              </a:ext>
            </a:extLst>
          </p:cNvPr>
          <p:cNvSpPr>
            <a:spLocks noGrp="1"/>
          </p:cNvSpPr>
          <p:nvPr>
            <p:ph type="dt" sz="half" idx="10"/>
          </p:nvPr>
        </p:nvSpPr>
        <p:spPr/>
        <p:txBody>
          <a:bodyPr/>
          <a:lstStyle/>
          <a:p>
            <a:fld id="{B9A21393-3C0D-48ED-BB57-7656E9340385}" type="datetime1">
              <a:rPr lang="de-DE" smtClean="0"/>
              <a:t>23.09.20</a:t>
            </a:fld>
            <a:endParaRPr lang="de-DE"/>
          </a:p>
        </p:txBody>
      </p:sp>
      <p:sp>
        <p:nvSpPr>
          <p:cNvPr id="5" name="Fußzeilenplatzhalter 4">
            <a:extLst>
              <a:ext uri="{FF2B5EF4-FFF2-40B4-BE49-F238E27FC236}">
                <a16:creationId xmlns:a16="http://schemas.microsoft.com/office/drawing/2014/main" id="{39C068B3-D9F8-4294-96AA-56EA5EDBBAE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D5314CF-27BE-4205-B50F-17AE177138E9}"/>
              </a:ext>
            </a:extLst>
          </p:cNvPr>
          <p:cNvSpPr>
            <a:spLocks noGrp="1"/>
          </p:cNvSpPr>
          <p:nvPr>
            <p:ph type="sldNum" sz="quarter" idx="12"/>
          </p:nvPr>
        </p:nvSpPr>
        <p:spPr/>
        <p:txBody>
          <a:bodyPr/>
          <a:lstStyle/>
          <a:p>
            <a:fld id="{CD3770DA-7374-48FD-A43D-B5428FD7A736}" type="slidenum">
              <a:rPr lang="de-DE" smtClean="0"/>
              <a:t>‹Nr.›</a:t>
            </a:fld>
            <a:endParaRPr lang="de-DE"/>
          </a:p>
        </p:txBody>
      </p:sp>
    </p:spTree>
    <p:extLst>
      <p:ext uri="{BB962C8B-B14F-4D97-AF65-F5344CB8AC3E}">
        <p14:creationId xmlns:p14="http://schemas.microsoft.com/office/powerpoint/2010/main" val="680705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8182B6-EEC5-45FD-9316-12FCB9F903E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FA2402-DBB0-4F89-9271-F7EFF92EEBD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5FE835C-E72F-4DAD-88CC-69CBC2CE4EFB}"/>
              </a:ext>
            </a:extLst>
          </p:cNvPr>
          <p:cNvSpPr>
            <a:spLocks noGrp="1"/>
          </p:cNvSpPr>
          <p:nvPr>
            <p:ph type="dt" sz="half" idx="10"/>
          </p:nvPr>
        </p:nvSpPr>
        <p:spPr/>
        <p:txBody>
          <a:bodyPr/>
          <a:lstStyle/>
          <a:p>
            <a:fld id="{649A8034-F976-4C23-97B9-0855D3A1147C}" type="datetime1">
              <a:rPr lang="de-DE" smtClean="0"/>
              <a:t>23.09.20</a:t>
            </a:fld>
            <a:endParaRPr lang="de-DE"/>
          </a:p>
        </p:txBody>
      </p:sp>
      <p:sp>
        <p:nvSpPr>
          <p:cNvPr id="5" name="Fußzeilenplatzhalter 4">
            <a:extLst>
              <a:ext uri="{FF2B5EF4-FFF2-40B4-BE49-F238E27FC236}">
                <a16:creationId xmlns:a16="http://schemas.microsoft.com/office/drawing/2014/main" id="{81ED0F11-7E7D-44D3-BA43-4682B390273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41B8670-D6CF-4892-915C-C64ACCB486D2}"/>
              </a:ext>
            </a:extLst>
          </p:cNvPr>
          <p:cNvSpPr>
            <a:spLocks noGrp="1"/>
          </p:cNvSpPr>
          <p:nvPr>
            <p:ph type="sldNum" sz="quarter" idx="12"/>
          </p:nvPr>
        </p:nvSpPr>
        <p:spPr/>
        <p:txBody>
          <a:bodyPr/>
          <a:lstStyle/>
          <a:p>
            <a:fld id="{CD3770DA-7374-48FD-A43D-B5428FD7A736}" type="slidenum">
              <a:rPr lang="de-DE" smtClean="0"/>
              <a:t>‹Nr.›</a:t>
            </a:fld>
            <a:endParaRPr lang="de-DE"/>
          </a:p>
        </p:txBody>
      </p:sp>
    </p:spTree>
    <p:extLst>
      <p:ext uri="{BB962C8B-B14F-4D97-AF65-F5344CB8AC3E}">
        <p14:creationId xmlns:p14="http://schemas.microsoft.com/office/powerpoint/2010/main" val="44039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308D7B-0F38-4F19-8EBB-0221B437266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0C16ED68-17F6-4F65-A32F-CF985D7663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E2F887E-64E5-45CE-B863-66904C757E8E}"/>
              </a:ext>
            </a:extLst>
          </p:cNvPr>
          <p:cNvSpPr>
            <a:spLocks noGrp="1"/>
          </p:cNvSpPr>
          <p:nvPr>
            <p:ph type="dt" sz="half" idx="10"/>
          </p:nvPr>
        </p:nvSpPr>
        <p:spPr/>
        <p:txBody>
          <a:bodyPr/>
          <a:lstStyle/>
          <a:p>
            <a:fld id="{3B6C1FD5-F85A-4991-AE86-8C8D05FCD4AD}" type="datetime1">
              <a:rPr lang="de-DE" smtClean="0"/>
              <a:t>23.09.20</a:t>
            </a:fld>
            <a:endParaRPr lang="de-DE"/>
          </a:p>
        </p:txBody>
      </p:sp>
      <p:sp>
        <p:nvSpPr>
          <p:cNvPr id="5" name="Fußzeilenplatzhalter 4">
            <a:extLst>
              <a:ext uri="{FF2B5EF4-FFF2-40B4-BE49-F238E27FC236}">
                <a16:creationId xmlns:a16="http://schemas.microsoft.com/office/drawing/2014/main" id="{B18D42DA-9E5C-4B14-BEBD-0337C5EE09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BF8A18F-904E-49F0-A31B-F883074BD67F}"/>
              </a:ext>
            </a:extLst>
          </p:cNvPr>
          <p:cNvSpPr>
            <a:spLocks noGrp="1"/>
          </p:cNvSpPr>
          <p:nvPr>
            <p:ph type="sldNum" sz="quarter" idx="12"/>
          </p:nvPr>
        </p:nvSpPr>
        <p:spPr/>
        <p:txBody>
          <a:bodyPr/>
          <a:lstStyle/>
          <a:p>
            <a:fld id="{CD3770DA-7374-48FD-A43D-B5428FD7A736}" type="slidenum">
              <a:rPr lang="de-DE" smtClean="0"/>
              <a:t>‹Nr.›</a:t>
            </a:fld>
            <a:endParaRPr lang="de-DE"/>
          </a:p>
        </p:txBody>
      </p:sp>
    </p:spTree>
    <p:extLst>
      <p:ext uri="{BB962C8B-B14F-4D97-AF65-F5344CB8AC3E}">
        <p14:creationId xmlns:p14="http://schemas.microsoft.com/office/powerpoint/2010/main" val="417636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C20F78-D357-4A5D-9299-95FF9C55E65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4DA26F4-E66D-40C0-85D9-3C4BA78E43A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B552C0AB-F3B7-44B4-BA32-FDCE6341BC4F}"/>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C1CC6C9E-97D5-4DC2-8446-5E75ACBDBDEC}"/>
              </a:ext>
            </a:extLst>
          </p:cNvPr>
          <p:cNvSpPr>
            <a:spLocks noGrp="1"/>
          </p:cNvSpPr>
          <p:nvPr>
            <p:ph type="dt" sz="half" idx="10"/>
          </p:nvPr>
        </p:nvSpPr>
        <p:spPr/>
        <p:txBody>
          <a:bodyPr/>
          <a:lstStyle/>
          <a:p>
            <a:fld id="{3903F871-F97E-462E-9D11-E8DAD95A7916}" type="datetime1">
              <a:rPr lang="de-DE" smtClean="0"/>
              <a:t>23.09.20</a:t>
            </a:fld>
            <a:endParaRPr lang="de-DE"/>
          </a:p>
        </p:txBody>
      </p:sp>
      <p:sp>
        <p:nvSpPr>
          <p:cNvPr id="6" name="Fußzeilenplatzhalter 5">
            <a:extLst>
              <a:ext uri="{FF2B5EF4-FFF2-40B4-BE49-F238E27FC236}">
                <a16:creationId xmlns:a16="http://schemas.microsoft.com/office/drawing/2014/main" id="{24965499-1ADB-47C7-AE34-4606DEDA026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DF23376-273F-46B5-A61D-8BF0AE4F705C}"/>
              </a:ext>
            </a:extLst>
          </p:cNvPr>
          <p:cNvSpPr>
            <a:spLocks noGrp="1"/>
          </p:cNvSpPr>
          <p:nvPr>
            <p:ph type="sldNum" sz="quarter" idx="12"/>
          </p:nvPr>
        </p:nvSpPr>
        <p:spPr/>
        <p:txBody>
          <a:bodyPr/>
          <a:lstStyle/>
          <a:p>
            <a:fld id="{CD3770DA-7374-48FD-A43D-B5428FD7A736}" type="slidenum">
              <a:rPr lang="de-DE" smtClean="0"/>
              <a:t>‹Nr.›</a:t>
            </a:fld>
            <a:endParaRPr lang="de-DE"/>
          </a:p>
        </p:txBody>
      </p:sp>
    </p:spTree>
    <p:extLst>
      <p:ext uri="{BB962C8B-B14F-4D97-AF65-F5344CB8AC3E}">
        <p14:creationId xmlns:p14="http://schemas.microsoft.com/office/powerpoint/2010/main" val="1825885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1655FA-B114-4F88-8C81-8908D1AB72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3934A9E-FDE0-402A-BDAB-4634F95D9C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C48E06E-03F0-404C-9406-FF9F176B20B7}"/>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B49E4C1D-9C21-4DBE-8DC0-6D2C3CC14C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B9145B30-4A7F-4F3E-B4F0-23EC9422DB86}"/>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E4BC5B47-E83F-49D8-A201-0AE087FA306D}"/>
              </a:ext>
            </a:extLst>
          </p:cNvPr>
          <p:cNvSpPr>
            <a:spLocks noGrp="1"/>
          </p:cNvSpPr>
          <p:nvPr>
            <p:ph type="dt" sz="half" idx="10"/>
          </p:nvPr>
        </p:nvSpPr>
        <p:spPr/>
        <p:txBody>
          <a:bodyPr/>
          <a:lstStyle/>
          <a:p>
            <a:fld id="{8B7BE965-35FC-4514-A2EC-3503C608E22C}" type="datetime1">
              <a:rPr lang="de-DE" smtClean="0"/>
              <a:t>23.09.20</a:t>
            </a:fld>
            <a:endParaRPr lang="de-DE"/>
          </a:p>
        </p:txBody>
      </p:sp>
      <p:sp>
        <p:nvSpPr>
          <p:cNvPr id="8" name="Fußzeilenplatzhalter 7">
            <a:extLst>
              <a:ext uri="{FF2B5EF4-FFF2-40B4-BE49-F238E27FC236}">
                <a16:creationId xmlns:a16="http://schemas.microsoft.com/office/drawing/2014/main" id="{DD10B999-A8CD-4625-B1F9-22BF41C2175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34C0285E-7011-4098-A841-E0548E017700}"/>
              </a:ext>
            </a:extLst>
          </p:cNvPr>
          <p:cNvSpPr>
            <a:spLocks noGrp="1"/>
          </p:cNvSpPr>
          <p:nvPr>
            <p:ph type="sldNum" sz="quarter" idx="12"/>
          </p:nvPr>
        </p:nvSpPr>
        <p:spPr/>
        <p:txBody>
          <a:bodyPr/>
          <a:lstStyle/>
          <a:p>
            <a:fld id="{CD3770DA-7374-48FD-A43D-B5428FD7A736}" type="slidenum">
              <a:rPr lang="de-DE" smtClean="0"/>
              <a:t>‹Nr.›</a:t>
            </a:fld>
            <a:endParaRPr lang="de-DE"/>
          </a:p>
        </p:txBody>
      </p:sp>
    </p:spTree>
    <p:extLst>
      <p:ext uri="{BB962C8B-B14F-4D97-AF65-F5344CB8AC3E}">
        <p14:creationId xmlns:p14="http://schemas.microsoft.com/office/powerpoint/2010/main" val="3135347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2B108F-0979-42A3-A651-996DD220A5C9}"/>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6DC27CA7-8729-4E33-B7BC-9DB436C75291}"/>
              </a:ext>
            </a:extLst>
          </p:cNvPr>
          <p:cNvSpPr>
            <a:spLocks noGrp="1"/>
          </p:cNvSpPr>
          <p:nvPr>
            <p:ph type="dt" sz="half" idx="10"/>
          </p:nvPr>
        </p:nvSpPr>
        <p:spPr/>
        <p:txBody>
          <a:bodyPr/>
          <a:lstStyle/>
          <a:p>
            <a:fld id="{680BC429-BCEC-4D42-BBF1-58C24CD653C9}" type="datetime1">
              <a:rPr lang="de-DE" smtClean="0"/>
              <a:t>23.09.20</a:t>
            </a:fld>
            <a:endParaRPr lang="de-DE"/>
          </a:p>
        </p:txBody>
      </p:sp>
      <p:sp>
        <p:nvSpPr>
          <p:cNvPr id="4" name="Fußzeilenplatzhalter 3">
            <a:extLst>
              <a:ext uri="{FF2B5EF4-FFF2-40B4-BE49-F238E27FC236}">
                <a16:creationId xmlns:a16="http://schemas.microsoft.com/office/drawing/2014/main" id="{48AB1538-E515-4A8E-A94E-9FCFCB45998F}"/>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9A37BBA9-6142-4FB4-A40C-41FCA7AA2825}"/>
              </a:ext>
            </a:extLst>
          </p:cNvPr>
          <p:cNvSpPr>
            <a:spLocks noGrp="1"/>
          </p:cNvSpPr>
          <p:nvPr>
            <p:ph type="sldNum" sz="quarter" idx="12"/>
          </p:nvPr>
        </p:nvSpPr>
        <p:spPr/>
        <p:txBody>
          <a:bodyPr/>
          <a:lstStyle/>
          <a:p>
            <a:fld id="{CD3770DA-7374-48FD-A43D-B5428FD7A736}" type="slidenum">
              <a:rPr lang="de-DE" smtClean="0"/>
              <a:t>‹Nr.›</a:t>
            </a:fld>
            <a:endParaRPr lang="de-DE"/>
          </a:p>
        </p:txBody>
      </p:sp>
    </p:spTree>
    <p:extLst>
      <p:ext uri="{BB962C8B-B14F-4D97-AF65-F5344CB8AC3E}">
        <p14:creationId xmlns:p14="http://schemas.microsoft.com/office/powerpoint/2010/main" val="3217804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B7767EF-59F9-485D-BC36-12992359D469}"/>
              </a:ext>
            </a:extLst>
          </p:cNvPr>
          <p:cNvSpPr>
            <a:spLocks noGrp="1"/>
          </p:cNvSpPr>
          <p:nvPr>
            <p:ph type="dt" sz="half" idx="10"/>
          </p:nvPr>
        </p:nvSpPr>
        <p:spPr/>
        <p:txBody>
          <a:bodyPr/>
          <a:lstStyle/>
          <a:p>
            <a:fld id="{91C1D11E-B2FE-4FFD-9C7A-9223CDF7D646}" type="datetime1">
              <a:rPr lang="de-DE" smtClean="0"/>
              <a:t>23.09.20</a:t>
            </a:fld>
            <a:endParaRPr lang="de-DE"/>
          </a:p>
        </p:txBody>
      </p:sp>
      <p:sp>
        <p:nvSpPr>
          <p:cNvPr id="3" name="Fußzeilenplatzhalter 2">
            <a:extLst>
              <a:ext uri="{FF2B5EF4-FFF2-40B4-BE49-F238E27FC236}">
                <a16:creationId xmlns:a16="http://schemas.microsoft.com/office/drawing/2014/main" id="{90C4A6FB-8717-48BC-9107-168F4B4D68D1}"/>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4EBE42F9-EC09-4C2D-ACB6-32ECAC2F208D}"/>
              </a:ext>
            </a:extLst>
          </p:cNvPr>
          <p:cNvSpPr>
            <a:spLocks noGrp="1"/>
          </p:cNvSpPr>
          <p:nvPr>
            <p:ph type="sldNum" sz="quarter" idx="12"/>
          </p:nvPr>
        </p:nvSpPr>
        <p:spPr/>
        <p:txBody>
          <a:bodyPr/>
          <a:lstStyle/>
          <a:p>
            <a:fld id="{CD3770DA-7374-48FD-A43D-B5428FD7A736}" type="slidenum">
              <a:rPr lang="de-DE" smtClean="0"/>
              <a:t>‹Nr.›</a:t>
            </a:fld>
            <a:endParaRPr lang="de-DE"/>
          </a:p>
        </p:txBody>
      </p:sp>
    </p:spTree>
    <p:extLst>
      <p:ext uri="{BB962C8B-B14F-4D97-AF65-F5344CB8AC3E}">
        <p14:creationId xmlns:p14="http://schemas.microsoft.com/office/powerpoint/2010/main" val="230387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DCE66C-8591-4710-A926-72425E286EC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5AAF39A-E96E-4A20-8D45-D4E17875C3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0849C4EF-81DF-438F-A36A-0A831A038D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2945674-8EFE-44F7-94FA-9F26663531E2}"/>
              </a:ext>
            </a:extLst>
          </p:cNvPr>
          <p:cNvSpPr>
            <a:spLocks noGrp="1"/>
          </p:cNvSpPr>
          <p:nvPr>
            <p:ph type="dt" sz="half" idx="10"/>
          </p:nvPr>
        </p:nvSpPr>
        <p:spPr/>
        <p:txBody>
          <a:bodyPr/>
          <a:lstStyle/>
          <a:p>
            <a:fld id="{9F0F4F2E-B320-44EB-9E23-B86C500D23FB}" type="datetime1">
              <a:rPr lang="de-DE" smtClean="0"/>
              <a:t>23.09.20</a:t>
            </a:fld>
            <a:endParaRPr lang="de-DE"/>
          </a:p>
        </p:txBody>
      </p:sp>
      <p:sp>
        <p:nvSpPr>
          <p:cNvPr id="6" name="Fußzeilenplatzhalter 5">
            <a:extLst>
              <a:ext uri="{FF2B5EF4-FFF2-40B4-BE49-F238E27FC236}">
                <a16:creationId xmlns:a16="http://schemas.microsoft.com/office/drawing/2014/main" id="{323C5C7F-0939-4227-B316-F8EDE58F397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31C40C-D1FF-4ADA-9337-4D6DC2F88B59}"/>
              </a:ext>
            </a:extLst>
          </p:cNvPr>
          <p:cNvSpPr>
            <a:spLocks noGrp="1"/>
          </p:cNvSpPr>
          <p:nvPr>
            <p:ph type="sldNum" sz="quarter" idx="12"/>
          </p:nvPr>
        </p:nvSpPr>
        <p:spPr/>
        <p:txBody>
          <a:bodyPr/>
          <a:lstStyle/>
          <a:p>
            <a:fld id="{CD3770DA-7374-48FD-A43D-B5428FD7A736}" type="slidenum">
              <a:rPr lang="de-DE" smtClean="0"/>
              <a:t>‹Nr.›</a:t>
            </a:fld>
            <a:endParaRPr lang="de-DE"/>
          </a:p>
        </p:txBody>
      </p:sp>
    </p:spTree>
    <p:extLst>
      <p:ext uri="{BB962C8B-B14F-4D97-AF65-F5344CB8AC3E}">
        <p14:creationId xmlns:p14="http://schemas.microsoft.com/office/powerpoint/2010/main" val="1844175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D4DA62-33EB-47DE-9CB6-015ECB19D02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7ABC1120-7C9F-4375-A0BC-F9E898DD55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532A1798-8905-4605-9CDE-4C0DFDD839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4A72BE8-9D2D-469D-80BE-14EE8AA5A63A}"/>
              </a:ext>
            </a:extLst>
          </p:cNvPr>
          <p:cNvSpPr>
            <a:spLocks noGrp="1"/>
          </p:cNvSpPr>
          <p:nvPr>
            <p:ph type="dt" sz="half" idx="10"/>
          </p:nvPr>
        </p:nvSpPr>
        <p:spPr/>
        <p:txBody>
          <a:bodyPr/>
          <a:lstStyle/>
          <a:p>
            <a:fld id="{DF1ADB6F-D612-4551-9AE8-F797BD490F4D}" type="datetime1">
              <a:rPr lang="de-DE" smtClean="0"/>
              <a:t>23.09.20</a:t>
            </a:fld>
            <a:endParaRPr lang="de-DE"/>
          </a:p>
        </p:txBody>
      </p:sp>
      <p:sp>
        <p:nvSpPr>
          <p:cNvPr id="6" name="Fußzeilenplatzhalter 5">
            <a:extLst>
              <a:ext uri="{FF2B5EF4-FFF2-40B4-BE49-F238E27FC236}">
                <a16:creationId xmlns:a16="http://schemas.microsoft.com/office/drawing/2014/main" id="{9668A648-B870-4377-A4C9-61BD2D6F91A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5A29334-B40E-4475-A348-D9280F8DF384}"/>
              </a:ext>
            </a:extLst>
          </p:cNvPr>
          <p:cNvSpPr>
            <a:spLocks noGrp="1"/>
          </p:cNvSpPr>
          <p:nvPr>
            <p:ph type="sldNum" sz="quarter" idx="12"/>
          </p:nvPr>
        </p:nvSpPr>
        <p:spPr/>
        <p:txBody>
          <a:bodyPr/>
          <a:lstStyle/>
          <a:p>
            <a:fld id="{CD3770DA-7374-48FD-A43D-B5428FD7A736}" type="slidenum">
              <a:rPr lang="de-DE" smtClean="0"/>
              <a:t>‹Nr.›</a:t>
            </a:fld>
            <a:endParaRPr lang="de-DE"/>
          </a:p>
        </p:txBody>
      </p:sp>
    </p:spTree>
    <p:extLst>
      <p:ext uri="{BB962C8B-B14F-4D97-AF65-F5344CB8AC3E}">
        <p14:creationId xmlns:p14="http://schemas.microsoft.com/office/powerpoint/2010/main" val="1463153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8FB6A3A-E33F-4014-ACF3-0D9B8AC686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B3B47D88-A791-4E03-9AF5-2176CAD1EF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D2934C9-C173-48E6-9BFC-9705C24F1E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3527A7-C85B-4523-AA58-F54FEB115957}" type="datetime1">
              <a:rPr lang="de-DE" smtClean="0"/>
              <a:t>23.09.20</a:t>
            </a:fld>
            <a:endParaRPr lang="de-DE"/>
          </a:p>
        </p:txBody>
      </p:sp>
      <p:sp>
        <p:nvSpPr>
          <p:cNvPr id="5" name="Fußzeilenplatzhalter 4">
            <a:extLst>
              <a:ext uri="{FF2B5EF4-FFF2-40B4-BE49-F238E27FC236}">
                <a16:creationId xmlns:a16="http://schemas.microsoft.com/office/drawing/2014/main" id="{E4764B55-53F1-42E3-87BA-C38C9F7849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941C2FC5-BA5C-4AD5-9462-833C6E9FFE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770DA-7374-48FD-A43D-B5428FD7A736}" type="slidenum">
              <a:rPr lang="de-DE" smtClean="0"/>
              <a:t>‹Nr.›</a:t>
            </a:fld>
            <a:endParaRPr lang="de-DE"/>
          </a:p>
        </p:txBody>
      </p:sp>
    </p:spTree>
    <p:extLst>
      <p:ext uri="{BB962C8B-B14F-4D97-AF65-F5344CB8AC3E}">
        <p14:creationId xmlns:p14="http://schemas.microsoft.com/office/powerpoint/2010/main" val="1145979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e.wikipedia.org/wiki/Fl%C3%BCchtige_organische_Verbindungen#cite_note-1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8EB727-AB1E-40F9-9D4B-68216D46883D}"/>
              </a:ext>
            </a:extLst>
          </p:cNvPr>
          <p:cNvSpPr>
            <a:spLocks noGrp="1"/>
          </p:cNvSpPr>
          <p:nvPr>
            <p:ph type="ctrTitle"/>
          </p:nvPr>
        </p:nvSpPr>
        <p:spPr/>
        <p:txBody>
          <a:bodyPr>
            <a:noAutofit/>
          </a:bodyPr>
          <a:lstStyle/>
          <a:p>
            <a:r>
              <a:rPr lang="de-DE" sz="4000" b="1" i="1" u="sng" dirty="0"/>
              <a:t>Gewerbegebiet Augustusberg- schädliche Auswirkungen durch Emissionen der </a:t>
            </a:r>
            <a:r>
              <a:rPr lang="de-DE" sz="4000" b="1" i="1" u="sng" dirty="0" err="1"/>
              <a:t>Schaumaplast</a:t>
            </a:r>
            <a:r>
              <a:rPr lang="de-DE" sz="4000" b="1" i="1" u="sng" dirty="0"/>
              <a:t> Sachsen GmbH auf angrenzende Wohngrundstücke</a:t>
            </a:r>
          </a:p>
        </p:txBody>
      </p:sp>
      <p:sp>
        <p:nvSpPr>
          <p:cNvPr id="3" name="Untertitel 2">
            <a:extLst>
              <a:ext uri="{FF2B5EF4-FFF2-40B4-BE49-F238E27FC236}">
                <a16:creationId xmlns:a16="http://schemas.microsoft.com/office/drawing/2014/main" id="{C3FC9F0B-5DD4-4258-9CAF-BFC124AD65A2}"/>
              </a:ext>
            </a:extLst>
          </p:cNvPr>
          <p:cNvSpPr>
            <a:spLocks noGrp="1"/>
          </p:cNvSpPr>
          <p:nvPr>
            <p:ph type="subTitle" idx="1"/>
          </p:nvPr>
        </p:nvSpPr>
        <p:spPr/>
        <p:txBody>
          <a:bodyPr>
            <a:normAutofit fontScale="25000" lnSpcReduction="20000"/>
          </a:bodyPr>
          <a:lstStyle/>
          <a:p>
            <a:endParaRPr lang="de-DE" dirty="0"/>
          </a:p>
          <a:p>
            <a:pPr algn="l"/>
            <a:r>
              <a:rPr lang="de-DE" sz="14400" dirty="0"/>
              <a:t>- Wie giftig und umweltgefährlich sind die </a:t>
            </a:r>
            <a:r>
              <a:rPr lang="de-DE" sz="14400" dirty="0" err="1"/>
              <a:t>Schaumaplast</a:t>
            </a:r>
            <a:r>
              <a:rPr lang="de-DE" sz="14400" dirty="0"/>
              <a:t>- Abgase wirklich und welche negativen Auswirkungen haben sie auf die betroffenen Anwohner?</a:t>
            </a:r>
          </a:p>
          <a:p>
            <a:endParaRPr lang="de-DE" sz="14400" dirty="0"/>
          </a:p>
          <a:p>
            <a:pPr algn="l"/>
            <a:r>
              <a:rPr lang="de-DE" sz="14400" dirty="0"/>
              <a:t>- Wie sieht die Zukunft aus?</a:t>
            </a:r>
          </a:p>
          <a:p>
            <a:pPr algn="l"/>
            <a:r>
              <a:rPr lang="de-DE" sz="4000" dirty="0"/>
              <a:t>Diese Präsentation wurde im September 2020 erstellt – für die Informationsveranstaltung mit Frank Richter am 30.09.2020 in Nossen</a:t>
            </a:r>
          </a:p>
          <a:p>
            <a:pPr marL="1143000" indent="-1143000" algn="l">
              <a:buFontTx/>
              <a:buChar char="-"/>
            </a:pPr>
            <a:endParaRPr lang="de-DE" sz="14400" dirty="0"/>
          </a:p>
        </p:txBody>
      </p:sp>
      <p:sp>
        <p:nvSpPr>
          <p:cNvPr id="4" name="Foliennummernplatzhalter 3">
            <a:extLst>
              <a:ext uri="{FF2B5EF4-FFF2-40B4-BE49-F238E27FC236}">
                <a16:creationId xmlns:a16="http://schemas.microsoft.com/office/drawing/2014/main" id="{E3D83749-0D4D-4342-9C91-E6537A86F351}"/>
              </a:ext>
            </a:extLst>
          </p:cNvPr>
          <p:cNvSpPr>
            <a:spLocks noGrp="1"/>
          </p:cNvSpPr>
          <p:nvPr>
            <p:ph type="sldNum" sz="quarter" idx="12"/>
          </p:nvPr>
        </p:nvSpPr>
        <p:spPr/>
        <p:txBody>
          <a:bodyPr/>
          <a:lstStyle/>
          <a:p>
            <a:fld id="{CD3770DA-7374-48FD-A43D-B5428FD7A736}" type="slidenum">
              <a:rPr lang="de-DE" smtClean="0"/>
              <a:t>1</a:t>
            </a:fld>
            <a:endParaRPr lang="de-DE" dirty="0"/>
          </a:p>
        </p:txBody>
      </p:sp>
    </p:spTree>
    <p:extLst>
      <p:ext uri="{BB962C8B-B14F-4D97-AF65-F5344CB8AC3E}">
        <p14:creationId xmlns:p14="http://schemas.microsoft.com/office/powerpoint/2010/main" val="1366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51149F-1C3D-496F-8C66-A83CEEFF9AE0}"/>
              </a:ext>
            </a:extLst>
          </p:cNvPr>
          <p:cNvSpPr>
            <a:spLocks noGrp="1"/>
          </p:cNvSpPr>
          <p:nvPr>
            <p:ph type="title"/>
          </p:nvPr>
        </p:nvSpPr>
        <p:spPr/>
        <p:txBody>
          <a:bodyPr>
            <a:normAutofit/>
          </a:bodyPr>
          <a:lstStyle/>
          <a:p>
            <a:r>
              <a:rPr lang="de-DE" sz="4000" u="sng" dirty="0"/>
              <a:t>Von den Anwohnern seit Jahren verfolgte Ziele</a:t>
            </a:r>
          </a:p>
        </p:txBody>
      </p:sp>
      <p:sp>
        <p:nvSpPr>
          <p:cNvPr id="3" name="Inhaltsplatzhalter 2">
            <a:extLst>
              <a:ext uri="{FF2B5EF4-FFF2-40B4-BE49-F238E27FC236}">
                <a16:creationId xmlns:a16="http://schemas.microsoft.com/office/drawing/2014/main" id="{3F6E4405-EFFC-4E87-8CC3-D50D6DD2085B}"/>
              </a:ext>
            </a:extLst>
          </p:cNvPr>
          <p:cNvSpPr>
            <a:spLocks noGrp="1"/>
          </p:cNvSpPr>
          <p:nvPr>
            <p:ph idx="1"/>
          </p:nvPr>
        </p:nvSpPr>
        <p:spPr/>
        <p:txBody>
          <a:bodyPr/>
          <a:lstStyle/>
          <a:p>
            <a:r>
              <a:rPr lang="de-DE" dirty="0"/>
              <a:t>gesund und ohne Vorhandensein von Luftschadstoffen leben können!</a:t>
            </a:r>
          </a:p>
          <a:p>
            <a:endParaRPr lang="de-DE" dirty="0"/>
          </a:p>
          <a:p>
            <a:r>
              <a:rPr lang="de-DE" dirty="0"/>
              <a:t>Daraus ergibt sich:</a:t>
            </a:r>
          </a:p>
          <a:p>
            <a:pPr lvl="1"/>
            <a:r>
              <a:rPr lang="de-DE" dirty="0"/>
              <a:t>Die Emissionen der </a:t>
            </a:r>
            <a:r>
              <a:rPr lang="de-DE" dirty="0" err="1"/>
              <a:t>Schaumaplast</a:t>
            </a:r>
            <a:r>
              <a:rPr lang="de-DE" dirty="0"/>
              <a:t> Sachsen GmbH müssen gereinigt werden!</a:t>
            </a:r>
          </a:p>
          <a:p>
            <a:pPr lvl="1"/>
            <a:r>
              <a:rPr lang="de-DE" dirty="0"/>
              <a:t>Wenn dies nicht gelingt, müssen die Emissionen komplett vermieden werden!</a:t>
            </a:r>
          </a:p>
          <a:p>
            <a:pPr lvl="1"/>
            <a:endParaRPr lang="de-DE" dirty="0"/>
          </a:p>
          <a:p>
            <a:pPr lvl="1"/>
            <a:endParaRPr lang="de-DE" dirty="0"/>
          </a:p>
          <a:p>
            <a:pPr lvl="1"/>
            <a:r>
              <a:rPr lang="de-DE" dirty="0"/>
              <a:t>Einen Lagerhallenneubau im Gewerbegebiet Nossen Augustusberg darf es auf keinen Fall geben und muss aus genannten Gründen dringendst verhindert werden!</a:t>
            </a:r>
          </a:p>
        </p:txBody>
      </p:sp>
      <p:sp>
        <p:nvSpPr>
          <p:cNvPr id="4" name="Foliennummernplatzhalter 3">
            <a:extLst>
              <a:ext uri="{FF2B5EF4-FFF2-40B4-BE49-F238E27FC236}">
                <a16:creationId xmlns:a16="http://schemas.microsoft.com/office/drawing/2014/main" id="{D4FC8598-23D8-4CA2-9E80-A4EBF1CE4BA4}"/>
              </a:ext>
            </a:extLst>
          </p:cNvPr>
          <p:cNvSpPr>
            <a:spLocks noGrp="1"/>
          </p:cNvSpPr>
          <p:nvPr>
            <p:ph type="sldNum" sz="quarter" idx="12"/>
          </p:nvPr>
        </p:nvSpPr>
        <p:spPr/>
        <p:txBody>
          <a:bodyPr/>
          <a:lstStyle/>
          <a:p>
            <a:fld id="{CD3770DA-7374-48FD-A43D-B5428FD7A736}" type="slidenum">
              <a:rPr lang="de-DE" smtClean="0"/>
              <a:t>10</a:t>
            </a:fld>
            <a:endParaRPr lang="de-DE"/>
          </a:p>
        </p:txBody>
      </p:sp>
    </p:spTree>
    <p:extLst>
      <p:ext uri="{BB962C8B-B14F-4D97-AF65-F5344CB8AC3E}">
        <p14:creationId xmlns:p14="http://schemas.microsoft.com/office/powerpoint/2010/main" val="1480680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4FCC69-FE97-4176-87E7-EDFFF4EF7867}"/>
              </a:ext>
            </a:extLst>
          </p:cNvPr>
          <p:cNvSpPr>
            <a:spLocks noGrp="1"/>
          </p:cNvSpPr>
          <p:nvPr>
            <p:ph type="title"/>
          </p:nvPr>
        </p:nvSpPr>
        <p:spPr/>
        <p:txBody>
          <a:bodyPr/>
          <a:lstStyle/>
          <a:p>
            <a:r>
              <a:rPr lang="de-DE" u="sng" dirty="0"/>
              <a:t>Meinungen aus Politik / Behörde zum Thema</a:t>
            </a:r>
          </a:p>
        </p:txBody>
      </p:sp>
      <p:sp>
        <p:nvSpPr>
          <p:cNvPr id="3" name="Inhaltsplatzhalter 2">
            <a:extLst>
              <a:ext uri="{FF2B5EF4-FFF2-40B4-BE49-F238E27FC236}">
                <a16:creationId xmlns:a16="http://schemas.microsoft.com/office/drawing/2014/main" id="{4843CD59-4774-4875-8CF3-F1C471EAE3B2}"/>
              </a:ext>
            </a:extLst>
          </p:cNvPr>
          <p:cNvSpPr>
            <a:spLocks noGrp="1"/>
          </p:cNvSpPr>
          <p:nvPr>
            <p:ph idx="1"/>
          </p:nvPr>
        </p:nvSpPr>
        <p:spPr/>
        <p:txBody>
          <a:bodyPr>
            <a:normAutofit fontScale="77500" lnSpcReduction="20000"/>
          </a:bodyPr>
          <a:lstStyle/>
          <a:p>
            <a:r>
              <a:rPr lang="de-DE" dirty="0"/>
              <a:t>Sächsisches Staatsministerium für Energie, Klimaschutz, Umwelt und Landwirtschaft (SMEKUL) am 27.05.2020: </a:t>
            </a:r>
          </a:p>
          <a:p>
            <a:pPr lvl="1"/>
            <a:r>
              <a:rPr lang="de-DE" sz="2800" dirty="0"/>
              <a:t>„…Sowohl das SMEKUL als auch das zuständige Umweltamt nimmt die Sorge der Bürger von Beginn an sehr ernst. Die Problematik ist jedoch sowohl wissenschaftlich-technisch sehr komplex als auch rechtlich schwierig….“</a:t>
            </a:r>
          </a:p>
          <a:p>
            <a:pPr lvl="1"/>
            <a:r>
              <a:rPr lang="de-DE" sz="2800" dirty="0"/>
              <a:t>„…Die Fachgremien der Länder haben sich wiederholt mit diesem Thema befasst. Seit geraumer Zeit wird die Problematik mit dem Ziel erörtert, diesen Anlagentyp in den Anhang 1 der Vierten Verordnung zur Durchführung des Bundes-Immissionsschutzgesetzes (Verordnung über genehmigungsbedürftige Anlagen- 4. BImSchV) aufzunehmen. Damit wären emissionsbegrenzende Anordnungen…möglich…Diesen Schritt unterstützt SMEKUL ausdrücklich.“</a:t>
            </a:r>
          </a:p>
          <a:p>
            <a:endParaRPr lang="de-DE" dirty="0"/>
          </a:p>
          <a:p>
            <a:r>
              <a:rPr lang="de-DE" dirty="0"/>
              <a:t>Landratsamt Meißen (11.08.2020) zu direkten Messungen des Schadstoffausstoßes bei </a:t>
            </a:r>
            <a:r>
              <a:rPr lang="de-DE" dirty="0" err="1"/>
              <a:t>Schaumaplast</a:t>
            </a:r>
            <a:r>
              <a:rPr lang="de-DE" dirty="0"/>
              <a:t>:</a:t>
            </a:r>
          </a:p>
          <a:p>
            <a:pPr lvl="1"/>
            <a:r>
              <a:rPr lang="de-DE" sz="2800" dirty="0"/>
              <a:t>„…da es… keine Grenzwerte zur Vorsorge gibt, hat das Unternehmen über seinen Rechtsanwalt die Durchführung diesbezüglicher Messungen untersagt…“</a:t>
            </a:r>
          </a:p>
          <a:p>
            <a:endParaRPr lang="de-DE" dirty="0"/>
          </a:p>
        </p:txBody>
      </p:sp>
      <p:sp>
        <p:nvSpPr>
          <p:cNvPr id="4" name="Foliennummernplatzhalter 3">
            <a:extLst>
              <a:ext uri="{FF2B5EF4-FFF2-40B4-BE49-F238E27FC236}">
                <a16:creationId xmlns:a16="http://schemas.microsoft.com/office/drawing/2014/main" id="{62F1CE1F-30B7-41E1-BB37-6773E48F47DD}"/>
              </a:ext>
            </a:extLst>
          </p:cNvPr>
          <p:cNvSpPr>
            <a:spLocks noGrp="1"/>
          </p:cNvSpPr>
          <p:nvPr>
            <p:ph type="sldNum" sz="quarter" idx="12"/>
          </p:nvPr>
        </p:nvSpPr>
        <p:spPr/>
        <p:txBody>
          <a:bodyPr/>
          <a:lstStyle/>
          <a:p>
            <a:fld id="{CD3770DA-7374-48FD-A43D-B5428FD7A736}" type="slidenum">
              <a:rPr lang="de-DE" smtClean="0"/>
              <a:t>11</a:t>
            </a:fld>
            <a:endParaRPr lang="de-DE"/>
          </a:p>
        </p:txBody>
      </p:sp>
    </p:spTree>
    <p:extLst>
      <p:ext uri="{BB962C8B-B14F-4D97-AF65-F5344CB8AC3E}">
        <p14:creationId xmlns:p14="http://schemas.microsoft.com/office/powerpoint/2010/main" val="3634670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FBD2CC-167B-4FD3-88A6-F513364C5C78}"/>
              </a:ext>
            </a:extLst>
          </p:cNvPr>
          <p:cNvSpPr>
            <a:spLocks noGrp="1"/>
          </p:cNvSpPr>
          <p:nvPr>
            <p:ph type="title"/>
          </p:nvPr>
        </p:nvSpPr>
        <p:spPr/>
        <p:txBody>
          <a:bodyPr/>
          <a:lstStyle/>
          <a:p>
            <a:r>
              <a:rPr lang="de-DE" u="sng" dirty="0"/>
              <a:t>Weitere Meinungen der Behörde zum Thema</a:t>
            </a:r>
          </a:p>
        </p:txBody>
      </p:sp>
      <p:sp>
        <p:nvSpPr>
          <p:cNvPr id="3" name="Inhaltsplatzhalter 2">
            <a:extLst>
              <a:ext uri="{FF2B5EF4-FFF2-40B4-BE49-F238E27FC236}">
                <a16:creationId xmlns:a16="http://schemas.microsoft.com/office/drawing/2014/main" id="{5EA86869-D2D1-4453-8C57-D6F60C366922}"/>
              </a:ext>
            </a:extLst>
          </p:cNvPr>
          <p:cNvSpPr>
            <a:spLocks noGrp="1"/>
          </p:cNvSpPr>
          <p:nvPr>
            <p:ph idx="1"/>
          </p:nvPr>
        </p:nvSpPr>
        <p:spPr/>
        <p:txBody>
          <a:bodyPr>
            <a:normAutofit lnSpcReduction="10000"/>
          </a:bodyPr>
          <a:lstStyle/>
          <a:p>
            <a:r>
              <a:rPr lang="de-DE" dirty="0"/>
              <a:t>Landratsamt Meißen - Antwort auf Anwohnerbeschwerden (01.09.2016):</a:t>
            </a:r>
          </a:p>
          <a:p>
            <a:pPr lvl="1"/>
            <a:r>
              <a:rPr lang="de-DE" dirty="0"/>
              <a:t>Beschwerden sind nachvollziehbar</a:t>
            </a:r>
          </a:p>
          <a:p>
            <a:pPr lvl="1"/>
            <a:r>
              <a:rPr lang="de-DE" dirty="0"/>
              <a:t>Die Antragsunterlagen zur Baugenehmigung enthielten keine Angaben zum Verbrauch von EPS und zu Emissionsquellen.</a:t>
            </a:r>
          </a:p>
          <a:p>
            <a:pPr lvl="1"/>
            <a:r>
              <a:rPr lang="de-DE" dirty="0"/>
              <a:t>Da Ableitung der Emissionen flach über Dach erfolgt, konzentrieren sich die Emissionen eher auf, anstelle mit der freien Luftströmung fortgetragen zu werden</a:t>
            </a:r>
          </a:p>
          <a:p>
            <a:pPr lvl="1"/>
            <a:r>
              <a:rPr lang="de-DE" dirty="0" err="1"/>
              <a:t>Schaumaplast</a:t>
            </a:r>
            <a:r>
              <a:rPr lang="de-DE" dirty="0"/>
              <a:t> wurde mitgeteilt (2007), dass aus fachtechnischer Sicht solche Emissionen über einen Schornstein abgeleitet werden </a:t>
            </a:r>
            <a:r>
              <a:rPr lang="de-DE" b="1" dirty="0"/>
              <a:t>müssen</a:t>
            </a:r>
            <a:r>
              <a:rPr lang="de-DE" dirty="0"/>
              <a:t>.</a:t>
            </a:r>
          </a:p>
          <a:p>
            <a:pPr lvl="1"/>
            <a:r>
              <a:rPr lang="de-DE" dirty="0"/>
              <a:t>Es erfolgt eine wesentliche Freisetzung von VOC-Emissionen (Pentan + Styrol), die sich bodennah als Schwergaswolke ausbreiten.</a:t>
            </a:r>
          </a:p>
        </p:txBody>
      </p:sp>
      <p:sp>
        <p:nvSpPr>
          <p:cNvPr id="4" name="Foliennummernplatzhalter 3">
            <a:extLst>
              <a:ext uri="{FF2B5EF4-FFF2-40B4-BE49-F238E27FC236}">
                <a16:creationId xmlns:a16="http://schemas.microsoft.com/office/drawing/2014/main" id="{07BEE7DD-B221-4EF0-BF8A-0381FAFAA95C}"/>
              </a:ext>
            </a:extLst>
          </p:cNvPr>
          <p:cNvSpPr>
            <a:spLocks noGrp="1"/>
          </p:cNvSpPr>
          <p:nvPr>
            <p:ph type="sldNum" sz="quarter" idx="12"/>
          </p:nvPr>
        </p:nvSpPr>
        <p:spPr/>
        <p:txBody>
          <a:bodyPr/>
          <a:lstStyle/>
          <a:p>
            <a:fld id="{CD3770DA-7374-48FD-A43D-B5428FD7A736}" type="slidenum">
              <a:rPr lang="de-DE" smtClean="0"/>
              <a:t>12</a:t>
            </a:fld>
            <a:endParaRPr lang="de-DE"/>
          </a:p>
        </p:txBody>
      </p:sp>
    </p:spTree>
    <p:extLst>
      <p:ext uri="{BB962C8B-B14F-4D97-AF65-F5344CB8AC3E}">
        <p14:creationId xmlns:p14="http://schemas.microsoft.com/office/powerpoint/2010/main" val="174865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287033-CF74-4600-B267-8B63527F1B18}"/>
              </a:ext>
            </a:extLst>
          </p:cNvPr>
          <p:cNvSpPr>
            <a:spLocks noGrp="1"/>
          </p:cNvSpPr>
          <p:nvPr>
            <p:ph type="title"/>
          </p:nvPr>
        </p:nvSpPr>
        <p:spPr>
          <a:xfrm>
            <a:off x="838199" y="365125"/>
            <a:ext cx="10608325" cy="1325563"/>
          </a:xfrm>
        </p:spPr>
        <p:txBody>
          <a:bodyPr>
            <a:normAutofit fontScale="90000"/>
          </a:bodyPr>
          <a:lstStyle/>
          <a:p>
            <a:r>
              <a:rPr lang="de-DE" u="sng" dirty="0"/>
              <a:t>Kritische Nähe des Gewerbegebietes Augustusberg zu jahrhundertealter Wohnbebauung</a:t>
            </a:r>
          </a:p>
        </p:txBody>
      </p:sp>
      <p:sp>
        <p:nvSpPr>
          <p:cNvPr id="3" name="Inhaltsplatzhalter 2">
            <a:extLst>
              <a:ext uri="{FF2B5EF4-FFF2-40B4-BE49-F238E27FC236}">
                <a16:creationId xmlns:a16="http://schemas.microsoft.com/office/drawing/2014/main" id="{D067294F-81A3-4D2C-A5C2-59EE86B78895}"/>
              </a:ext>
            </a:extLst>
          </p:cNvPr>
          <p:cNvSpPr>
            <a:spLocks noGrp="1"/>
          </p:cNvSpPr>
          <p:nvPr>
            <p:ph idx="1"/>
          </p:nvPr>
        </p:nvSpPr>
        <p:spPr/>
        <p:txBody>
          <a:bodyPr>
            <a:normAutofit fontScale="77500" lnSpcReduction="20000"/>
          </a:bodyPr>
          <a:lstStyle/>
          <a:p>
            <a:r>
              <a:rPr lang="de-DE" dirty="0"/>
              <a:t>Trennungsgrundsatz §50 BImSchG – besondere Schutzbedürftigkeit der Wohnbebauung  (Trennung zwischen Gewerbegebiet und Gebieten, die dem Wohnen dienen)  - Wie erfolgte dies bei der Errichtung des Gewerbegebietes Augustusberg?</a:t>
            </a:r>
          </a:p>
          <a:p>
            <a:endParaRPr lang="de-DE" dirty="0"/>
          </a:p>
          <a:p>
            <a:r>
              <a:rPr lang="de-DE" dirty="0"/>
              <a:t>herbeiplanen einer Gemengelage (störende Betriebe treffen auf bestehende Wohnbebauung)</a:t>
            </a:r>
          </a:p>
          <a:p>
            <a:endParaRPr lang="de-DE" dirty="0"/>
          </a:p>
          <a:p>
            <a:r>
              <a:rPr lang="de-DE" dirty="0"/>
              <a:t>Die Stadt Nossen, die Stadträte und das Landratsamt müssen bei Entscheidungen, die die Ansiedlung von Gewerbe in diesem Gewerbegebiet betreffen, besondere Sorgfaltspflicht gelten lassen.</a:t>
            </a:r>
          </a:p>
          <a:p>
            <a:endParaRPr lang="de-DE" dirty="0"/>
          </a:p>
          <a:p>
            <a:r>
              <a:rPr lang="de-DE" dirty="0"/>
              <a:t>Entscheidungen dürfen das Gemeinwohl und die Rechte der Anwohner nicht gefährden!</a:t>
            </a:r>
          </a:p>
        </p:txBody>
      </p:sp>
      <p:sp>
        <p:nvSpPr>
          <p:cNvPr id="4" name="Foliennummernplatzhalter 3">
            <a:extLst>
              <a:ext uri="{FF2B5EF4-FFF2-40B4-BE49-F238E27FC236}">
                <a16:creationId xmlns:a16="http://schemas.microsoft.com/office/drawing/2014/main" id="{9276522C-52BC-4698-9586-C8A45DBDC5FB}"/>
              </a:ext>
            </a:extLst>
          </p:cNvPr>
          <p:cNvSpPr>
            <a:spLocks noGrp="1"/>
          </p:cNvSpPr>
          <p:nvPr>
            <p:ph type="sldNum" sz="quarter" idx="12"/>
          </p:nvPr>
        </p:nvSpPr>
        <p:spPr/>
        <p:txBody>
          <a:bodyPr/>
          <a:lstStyle/>
          <a:p>
            <a:fld id="{CD3770DA-7374-48FD-A43D-B5428FD7A736}" type="slidenum">
              <a:rPr lang="de-DE" smtClean="0"/>
              <a:t>13</a:t>
            </a:fld>
            <a:endParaRPr lang="de-DE"/>
          </a:p>
        </p:txBody>
      </p:sp>
    </p:spTree>
    <p:extLst>
      <p:ext uri="{BB962C8B-B14F-4D97-AF65-F5344CB8AC3E}">
        <p14:creationId xmlns:p14="http://schemas.microsoft.com/office/powerpoint/2010/main" val="1721251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D2B8E-6159-4421-9DA9-970573875679}"/>
              </a:ext>
            </a:extLst>
          </p:cNvPr>
          <p:cNvSpPr>
            <a:spLocks noGrp="1"/>
          </p:cNvSpPr>
          <p:nvPr>
            <p:ph type="title"/>
          </p:nvPr>
        </p:nvSpPr>
        <p:spPr/>
        <p:txBody>
          <a:bodyPr/>
          <a:lstStyle/>
          <a:p>
            <a:r>
              <a:rPr lang="de-DE" u="sng" dirty="0"/>
              <a:t>Gesetzliche Grundlage u.a. (Bundesimmissionsschutzgesetz)</a:t>
            </a:r>
          </a:p>
        </p:txBody>
      </p:sp>
      <p:sp>
        <p:nvSpPr>
          <p:cNvPr id="3" name="Inhaltsplatzhalter 2">
            <a:extLst>
              <a:ext uri="{FF2B5EF4-FFF2-40B4-BE49-F238E27FC236}">
                <a16:creationId xmlns:a16="http://schemas.microsoft.com/office/drawing/2014/main" id="{2764DA39-11FC-4A37-8F9F-980BA34C7D8E}"/>
              </a:ext>
            </a:extLst>
          </p:cNvPr>
          <p:cNvSpPr>
            <a:spLocks noGrp="1"/>
          </p:cNvSpPr>
          <p:nvPr>
            <p:ph idx="1"/>
          </p:nvPr>
        </p:nvSpPr>
        <p:spPr/>
        <p:txBody>
          <a:bodyPr>
            <a:normAutofit fontScale="77500" lnSpcReduction="20000"/>
          </a:bodyPr>
          <a:lstStyle/>
          <a:p>
            <a:pPr>
              <a:buFontTx/>
              <a:buNone/>
            </a:pPr>
            <a:r>
              <a:rPr lang="de-DE" altLang="de-DE" b="1" dirty="0">
                <a:latin typeface="Arial Narrow" panose="020B0606020202030204" pitchFamily="34" charset="0"/>
              </a:rPr>
              <a:t>Schädliche Umwelteinwirkungen (§3 Abs. 1 BImSchG):</a:t>
            </a:r>
          </a:p>
          <a:p>
            <a:pPr>
              <a:buFontTx/>
              <a:buNone/>
            </a:pPr>
            <a:r>
              <a:rPr lang="de-DE" altLang="de-DE" dirty="0">
                <a:latin typeface="Arial Narrow" panose="020B0606020202030204" pitchFamily="34" charset="0"/>
              </a:rPr>
              <a:t>	Schädliche Umwelteinwirkungen im Sinne dieses Gesetzes sind Immissionen, die nach Art, Ausmaß oder Dauer geeignet sind, Gefahren, erhebliche Nachteile oder erhebliche Belästigungen für die Allgemeinheit oder die Nachbarschaft herbeizuführen.</a:t>
            </a:r>
          </a:p>
          <a:p>
            <a:pPr>
              <a:buFontTx/>
              <a:buNone/>
            </a:pPr>
            <a:endParaRPr lang="de-DE" altLang="de-DE" b="1" dirty="0">
              <a:latin typeface="Arial Narrow" panose="020B0606020202030204" pitchFamily="34" charset="0"/>
            </a:endParaRPr>
          </a:p>
          <a:p>
            <a:pPr>
              <a:buFontTx/>
              <a:buNone/>
            </a:pPr>
            <a:r>
              <a:rPr lang="de-DE" altLang="de-DE" b="1" dirty="0">
                <a:latin typeface="Arial Narrow" panose="020B0606020202030204" pitchFamily="34" charset="0"/>
              </a:rPr>
              <a:t>Immissionen (§3 Abs. 2 BImSchG):</a:t>
            </a:r>
          </a:p>
          <a:p>
            <a:pPr>
              <a:buFontTx/>
              <a:buNone/>
            </a:pPr>
            <a:r>
              <a:rPr lang="de-DE" altLang="de-DE" dirty="0">
                <a:latin typeface="Arial Narrow" panose="020B0606020202030204" pitchFamily="34" charset="0"/>
              </a:rPr>
              <a:t>	Immissionen im Sinne dieses Gesetzes sind auf Menschen, Tiere und Pflanzen, den Boden, das Wasser, die Atmosphäre sowie Kultur- und sonstige Sachgüter einwirkende Luftverunreinigungen, Geräusche, Erschütterungen, Licht, Wärme, Strahlen und ähnliche Umwelteinwirkungen.</a:t>
            </a:r>
          </a:p>
          <a:p>
            <a:pPr>
              <a:buFontTx/>
              <a:buNone/>
            </a:pPr>
            <a:endParaRPr lang="de-DE" altLang="de-DE" dirty="0">
              <a:latin typeface="Arial Narrow" panose="020B0606020202030204" pitchFamily="34" charset="0"/>
            </a:endParaRPr>
          </a:p>
          <a:p>
            <a:pPr>
              <a:buFontTx/>
              <a:buNone/>
            </a:pPr>
            <a:r>
              <a:rPr lang="de-DE" altLang="de-DE" b="1" dirty="0">
                <a:latin typeface="Arial Narrow" panose="020B0606020202030204" pitchFamily="34" charset="0"/>
              </a:rPr>
              <a:t>Emissionen (§3 Abs. 3 BImSchG):</a:t>
            </a:r>
          </a:p>
          <a:p>
            <a:pPr>
              <a:buFontTx/>
              <a:buNone/>
            </a:pPr>
            <a:r>
              <a:rPr lang="de-DE" altLang="de-DE" dirty="0">
                <a:latin typeface="Arial Narrow" panose="020B0606020202030204" pitchFamily="34" charset="0"/>
              </a:rPr>
              <a:t>	Emissionen im Sinne dieses Gesetzes sind die von einer Anlage ausgehenden Luftverunreinigungen,  Geräusche, Erschütterungen, Licht, Wärme, Strahlen und ähnliche Erscheinungen. </a:t>
            </a:r>
          </a:p>
          <a:p>
            <a:endParaRPr lang="de-DE" dirty="0"/>
          </a:p>
        </p:txBody>
      </p:sp>
      <p:sp>
        <p:nvSpPr>
          <p:cNvPr id="4" name="Foliennummernplatzhalter 3">
            <a:extLst>
              <a:ext uri="{FF2B5EF4-FFF2-40B4-BE49-F238E27FC236}">
                <a16:creationId xmlns:a16="http://schemas.microsoft.com/office/drawing/2014/main" id="{F7E99331-16F6-4A4E-895D-6368D61B40F2}"/>
              </a:ext>
            </a:extLst>
          </p:cNvPr>
          <p:cNvSpPr>
            <a:spLocks noGrp="1"/>
          </p:cNvSpPr>
          <p:nvPr>
            <p:ph type="sldNum" sz="quarter" idx="12"/>
          </p:nvPr>
        </p:nvSpPr>
        <p:spPr/>
        <p:txBody>
          <a:bodyPr/>
          <a:lstStyle/>
          <a:p>
            <a:fld id="{CD3770DA-7374-48FD-A43D-B5428FD7A736}" type="slidenum">
              <a:rPr lang="de-DE" smtClean="0"/>
              <a:t>14</a:t>
            </a:fld>
            <a:endParaRPr lang="de-DE"/>
          </a:p>
        </p:txBody>
      </p:sp>
    </p:spTree>
    <p:extLst>
      <p:ext uri="{BB962C8B-B14F-4D97-AF65-F5344CB8AC3E}">
        <p14:creationId xmlns:p14="http://schemas.microsoft.com/office/powerpoint/2010/main" val="2106938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8FD479-968F-4CCD-A9B0-DF3B571D5E8F}"/>
              </a:ext>
            </a:extLst>
          </p:cNvPr>
          <p:cNvSpPr>
            <a:spLocks noGrp="1"/>
          </p:cNvSpPr>
          <p:nvPr>
            <p:ph type="title"/>
          </p:nvPr>
        </p:nvSpPr>
        <p:spPr/>
        <p:txBody>
          <a:bodyPr/>
          <a:lstStyle/>
          <a:p>
            <a:r>
              <a:rPr lang="de-DE" u="sng" dirty="0"/>
              <a:t>Wie sieht die Zukunft aus?</a:t>
            </a:r>
          </a:p>
        </p:txBody>
      </p:sp>
      <p:sp>
        <p:nvSpPr>
          <p:cNvPr id="3" name="Inhaltsplatzhalter 2">
            <a:extLst>
              <a:ext uri="{FF2B5EF4-FFF2-40B4-BE49-F238E27FC236}">
                <a16:creationId xmlns:a16="http://schemas.microsoft.com/office/drawing/2014/main" id="{1B2C0425-8982-4D12-9101-0BEC9844D28A}"/>
              </a:ext>
            </a:extLst>
          </p:cNvPr>
          <p:cNvSpPr>
            <a:spLocks noGrp="1"/>
          </p:cNvSpPr>
          <p:nvPr>
            <p:ph idx="1"/>
          </p:nvPr>
        </p:nvSpPr>
        <p:spPr/>
        <p:txBody>
          <a:bodyPr>
            <a:normAutofit fontScale="92500" lnSpcReduction="20000"/>
          </a:bodyPr>
          <a:lstStyle/>
          <a:p>
            <a:r>
              <a:rPr lang="de-DE" dirty="0"/>
              <a:t>Wie agieren die Kommunal- und Landespolitiker/ -innen zukünftig?</a:t>
            </a:r>
          </a:p>
          <a:p>
            <a:endParaRPr lang="de-DE" dirty="0"/>
          </a:p>
          <a:p>
            <a:r>
              <a:rPr lang="de-DE" dirty="0"/>
              <a:t>Wie kann man die Zukunft für die Anwohner besser gestalten?</a:t>
            </a:r>
          </a:p>
          <a:p>
            <a:endParaRPr lang="de-DE" dirty="0"/>
          </a:p>
          <a:p>
            <a:r>
              <a:rPr lang="de-DE" dirty="0"/>
              <a:t>Wie können fragliche Entscheidungen aus der Vergangenheit so beeinflusst werden, dass die Anwohner in Zukunft nicht mehr geschädigt werden? (Gesundheit, Umwelt, Besitz)</a:t>
            </a:r>
          </a:p>
          <a:p>
            <a:endParaRPr lang="de-DE" dirty="0"/>
          </a:p>
          <a:p>
            <a:r>
              <a:rPr lang="de-DE" dirty="0"/>
              <a:t>Weshalb wird das Gewerbegebiet nicht untergliedert in Bereiche, von denen keine Störungen für die Anwohner ausgehen? (z.B. eingeschränktes Gewerbegebiet? Mischgebiet zwischen Gewerbegebiet und allg. Wohngebiet…?)</a:t>
            </a:r>
          </a:p>
        </p:txBody>
      </p:sp>
      <p:sp>
        <p:nvSpPr>
          <p:cNvPr id="4" name="Foliennummernplatzhalter 3">
            <a:extLst>
              <a:ext uri="{FF2B5EF4-FFF2-40B4-BE49-F238E27FC236}">
                <a16:creationId xmlns:a16="http://schemas.microsoft.com/office/drawing/2014/main" id="{46CECBD5-C6C8-4D11-866F-CF164D35130C}"/>
              </a:ext>
            </a:extLst>
          </p:cNvPr>
          <p:cNvSpPr>
            <a:spLocks noGrp="1"/>
          </p:cNvSpPr>
          <p:nvPr>
            <p:ph type="sldNum" sz="quarter" idx="12"/>
          </p:nvPr>
        </p:nvSpPr>
        <p:spPr/>
        <p:txBody>
          <a:bodyPr/>
          <a:lstStyle/>
          <a:p>
            <a:fld id="{CD3770DA-7374-48FD-A43D-B5428FD7A736}" type="slidenum">
              <a:rPr lang="de-DE" smtClean="0"/>
              <a:t>15</a:t>
            </a:fld>
            <a:endParaRPr lang="de-DE"/>
          </a:p>
        </p:txBody>
      </p:sp>
    </p:spTree>
    <p:extLst>
      <p:ext uri="{BB962C8B-B14F-4D97-AF65-F5344CB8AC3E}">
        <p14:creationId xmlns:p14="http://schemas.microsoft.com/office/powerpoint/2010/main" val="3375441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7BAA7B-86BB-4664-AD13-5F75221893EB}"/>
              </a:ext>
            </a:extLst>
          </p:cNvPr>
          <p:cNvSpPr>
            <a:spLocks noGrp="1"/>
          </p:cNvSpPr>
          <p:nvPr>
            <p:ph type="title"/>
          </p:nvPr>
        </p:nvSpPr>
        <p:spPr/>
        <p:txBody>
          <a:bodyPr/>
          <a:lstStyle/>
          <a:p>
            <a:pPr algn="ctr"/>
            <a:r>
              <a:rPr lang="de-DE" dirty="0"/>
              <a:t>    </a:t>
            </a:r>
            <a:r>
              <a:rPr lang="de-DE" u="sng" dirty="0"/>
              <a:t>Es darf gefragt und diskutiert werden.</a:t>
            </a:r>
          </a:p>
        </p:txBody>
      </p:sp>
      <p:sp>
        <p:nvSpPr>
          <p:cNvPr id="3" name="Inhaltsplatzhalter 2">
            <a:extLst>
              <a:ext uri="{FF2B5EF4-FFF2-40B4-BE49-F238E27FC236}">
                <a16:creationId xmlns:a16="http://schemas.microsoft.com/office/drawing/2014/main" id="{C02FE55E-43B3-47CD-A95A-672EC9B08BB6}"/>
              </a:ext>
            </a:extLst>
          </p:cNvPr>
          <p:cNvSpPr>
            <a:spLocks noGrp="1"/>
          </p:cNvSpPr>
          <p:nvPr>
            <p:ph idx="1"/>
          </p:nvPr>
        </p:nvSpPr>
        <p:spPr/>
        <p:txBody>
          <a:bodyPr/>
          <a:lstStyle/>
          <a:p>
            <a:endParaRPr lang="de-DE" dirty="0"/>
          </a:p>
          <a:p>
            <a:pPr marL="1371600" lvl="3" indent="0">
              <a:buNone/>
            </a:pPr>
            <a:endParaRPr lang="de-DE" sz="4400" dirty="0"/>
          </a:p>
          <a:p>
            <a:pPr marL="1371600" lvl="3" indent="0">
              <a:buNone/>
            </a:pPr>
            <a:endParaRPr lang="de-DE" sz="4400" dirty="0"/>
          </a:p>
          <a:p>
            <a:pPr marL="1371600" lvl="3" indent="0">
              <a:buNone/>
            </a:pPr>
            <a:r>
              <a:rPr lang="de-DE" sz="4400" dirty="0"/>
              <a:t>Vielen Dank für Ihre Aufmerksamkeit!</a:t>
            </a:r>
          </a:p>
        </p:txBody>
      </p:sp>
      <p:sp>
        <p:nvSpPr>
          <p:cNvPr id="4" name="Foliennummernplatzhalter 3">
            <a:extLst>
              <a:ext uri="{FF2B5EF4-FFF2-40B4-BE49-F238E27FC236}">
                <a16:creationId xmlns:a16="http://schemas.microsoft.com/office/drawing/2014/main" id="{4376D82D-1AAD-4A08-B075-77CCEFBF3D3F}"/>
              </a:ext>
            </a:extLst>
          </p:cNvPr>
          <p:cNvSpPr>
            <a:spLocks noGrp="1"/>
          </p:cNvSpPr>
          <p:nvPr>
            <p:ph type="sldNum" sz="quarter" idx="12"/>
          </p:nvPr>
        </p:nvSpPr>
        <p:spPr/>
        <p:txBody>
          <a:bodyPr/>
          <a:lstStyle/>
          <a:p>
            <a:fld id="{CD3770DA-7374-48FD-A43D-B5428FD7A736}" type="slidenum">
              <a:rPr lang="de-DE" smtClean="0"/>
              <a:t>16</a:t>
            </a:fld>
            <a:endParaRPr lang="de-DE"/>
          </a:p>
        </p:txBody>
      </p:sp>
    </p:spTree>
    <p:extLst>
      <p:ext uri="{BB962C8B-B14F-4D97-AF65-F5344CB8AC3E}">
        <p14:creationId xmlns:p14="http://schemas.microsoft.com/office/powerpoint/2010/main" val="855096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AED349-F995-4895-A8F0-B7D8598FE0CF}"/>
              </a:ext>
            </a:extLst>
          </p:cNvPr>
          <p:cNvSpPr>
            <a:spLocks noGrp="1"/>
          </p:cNvSpPr>
          <p:nvPr>
            <p:ph type="title"/>
          </p:nvPr>
        </p:nvSpPr>
        <p:spPr/>
        <p:txBody>
          <a:bodyPr/>
          <a:lstStyle/>
          <a:p>
            <a:r>
              <a:rPr lang="de-DE" u="sng" dirty="0"/>
              <a:t>Was wird bei </a:t>
            </a:r>
            <a:r>
              <a:rPr lang="de-DE" u="sng" dirty="0" err="1"/>
              <a:t>Schaumaplast</a:t>
            </a:r>
            <a:r>
              <a:rPr lang="de-DE" u="sng" dirty="0"/>
              <a:t> Sachsen GmbH hergestellt und was emittiert?</a:t>
            </a:r>
          </a:p>
        </p:txBody>
      </p:sp>
      <p:sp>
        <p:nvSpPr>
          <p:cNvPr id="3" name="Inhaltsplatzhalter 2">
            <a:extLst>
              <a:ext uri="{FF2B5EF4-FFF2-40B4-BE49-F238E27FC236}">
                <a16:creationId xmlns:a16="http://schemas.microsoft.com/office/drawing/2014/main" id="{3DAC8A36-BF02-48B0-B9ED-5C6C23A04DC3}"/>
              </a:ext>
            </a:extLst>
          </p:cNvPr>
          <p:cNvSpPr>
            <a:spLocks noGrp="1"/>
          </p:cNvSpPr>
          <p:nvPr>
            <p:ph idx="1"/>
          </p:nvPr>
        </p:nvSpPr>
        <p:spPr>
          <a:xfrm>
            <a:off x="838200" y="1816481"/>
            <a:ext cx="10515600" cy="4351338"/>
          </a:xfrm>
        </p:spPr>
        <p:txBody>
          <a:bodyPr>
            <a:normAutofit fontScale="85000" lnSpcReduction="20000"/>
          </a:bodyPr>
          <a:lstStyle/>
          <a:p>
            <a:r>
              <a:rPr lang="de-DE" dirty="0"/>
              <a:t>Das Unternehmen stellt im EPS- Verfahren Polystyrol- sogenanntes Styropor-  her.</a:t>
            </a:r>
          </a:p>
          <a:p>
            <a:r>
              <a:rPr lang="de-DE" dirty="0"/>
              <a:t>Hierbei werden kleine Kügelchen, die Treibmittel Pentan enthalten, unter Wasserdampf erhitzt.</a:t>
            </a:r>
          </a:p>
          <a:p>
            <a:r>
              <a:rPr lang="de-DE" dirty="0"/>
              <a:t>Durch die Hitze vergrößern sich die Kügelchen und es entweicht als Emission über Dach massenhaft das Treibmittel Pentan, Restmonomer Styrol etc.</a:t>
            </a:r>
          </a:p>
          <a:p>
            <a:r>
              <a:rPr lang="de-DE" dirty="0"/>
              <a:t>Aus Kostengründen verzichtete </a:t>
            </a:r>
            <a:r>
              <a:rPr lang="de-DE" dirty="0" err="1"/>
              <a:t>Schaumaplast</a:t>
            </a:r>
            <a:r>
              <a:rPr lang="de-DE" dirty="0"/>
              <a:t> auf den Bau von Schornsteinen und Filter- bzw. Nachverbrennungsanlagen, wodurch das umweltschädliche Abgas gereinigt und verdünnt abgeleitet werden könnte.</a:t>
            </a:r>
          </a:p>
          <a:p>
            <a:r>
              <a:rPr lang="de-DE" dirty="0"/>
              <a:t>Da die Abgase schwerer sind als Luft, breiten sie sich als Schwergaswolke bodennah und auch auf angrenzenden Wohngrundstücken aus.</a:t>
            </a:r>
          </a:p>
          <a:p>
            <a:r>
              <a:rPr lang="de-DE" dirty="0"/>
              <a:t>Das </a:t>
            </a:r>
            <a:r>
              <a:rPr lang="de-DE" b="1" dirty="0"/>
              <a:t>massenhaft</a:t>
            </a:r>
            <a:r>
              <a:rPr lang="de-DE" dirty="0"/>
              <a:t> emittierte Treibmittel Pentan ist geruchlos, Styrol hat typischen Geruch. Beide Stoffe sind als klimaschädliche VOC-Stoffe einzustufen! (Volatile </a:t>
            </a:r>
            <a:r>
              <a:rPr lang="de-DE" dirty="0" err="1"/>
              <a:t>Organic</a:t>
            </a:r>
            <a:r>
              <a:rPr lang="de-DE" dirty="0"/>
              <a:t> Compounds = flüchtige organische Verbindungen)</a:t>
            </a:r>
          </a:p>
        </p:txBody>
      </p:sp>
      <p:sp>
        <p:nvSpPr>
          <p:cNvPr id="4" name="Foliennummernplatzhalter 3">
            <a:extLst>
              <a:ext uri="{FF2B5EF4-FFF2-40B4-BE49-F238E27FC236}">
                <a16:creationId xmlns:a16="http://schemas.microsoft.com/office/drawing/2014/main" id="{80003593-5DEC-4C11-87C2-265EC7023F8E}"/>
              </a:ext>
            </a:extLst>
          </p:cNvPr>
          <p:cNvSpPr>
            <a:spLocks noGrp="1"/>
          </p:cNvSpPr>
          <p:nvPr>
            <p:ph type="sldNum" sz="quarter" idx="12"/>
          </p:nvPr>
        </p:nvSpPr>
        <p:spPr/>
        <p:txBody>
          <a:bodyPr/>
          <a:lstStyle/>
          <a:p>
            <a:fld id="{CD3770DA-7374-48FD-A43D-B5428FD7A736}" type="slidenum">
              <a:rPr lang="de-DE" smtClean="0"/>
              <a:t>2</a:t>
            </a:fld>
            <a:endParaRPr lang="de-DE"/>
          </a:p>
        </p:txBody>
      </p:sp>
    </p:spTree>
    <p:extLst>
      <p:ext uri="{BB962C8B-B14F-4D97-AF65-F5344CB8AC3E}">
        <p14:creationId xmlns:p14="http://schemas.microsoft.com/office/powerpoint/2010/main" val="3313139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A9558B-45D4-496A-8C4E-2EEFDE0E9F10}"/>
              </a:ext>
            </a:extLst>
          </p:cNvPr>
          <p:cNvSpPr>
            <a:spLocks noGrp="1"/>
          </p:cNvSpPr>
          <p:nvPr>
            <p:ph type="title"/>
          </p:nvPr>
        </p:nvSpPr>
        <p:spPr/>
        <p:txBody>
          <a:bodyPr>
            <a:normAutofit/>
          </a:bodyPr>
          <a:lstStyle/>
          <a:p>
            <a:r>
              <a:rPr lang="de-DE" sz="4000" u="sng" dirty="0"/>
              <a:t>klima- und gesundheitsschädliche Wirkung von VOC- Stoffen</a:t>
            </a:r>
          </a:p>
        </p:txBody>
      </p:sp>
      <p:sp>
        <p:nvSpPr>
          <p:cNvPr id="3" name="Inhaltsplatzhalter 2">
            <a:extLst>
              <a:ext uri="{FF2B5EF4-FFF2-40B4-BE49-F238E27FC236}">
                <a16:creationId xmlns:a16="http://schemas.microsoft.com/office/drawing/2014/main" id="{E75C2625-EE29-4ACB-B400-F92D54057A33}"/>
              </a:ext>
            </a:extLst>
          </p:cNvPr>
          <p:cNvSpPr>
            <a:spLocks noGrp="1"/>
          </p:cNvSpPr>
          <p:nvPr>
            <p:ph idx="1"/>
          </p:nvPr>
        </p:nvSpPr>
        <p:spPr/>
        <p:txBody>
          <a:bodyPr>
            <a:normAutofit/>
          </a:bodyPr>
          <a:lstStyle/>
          <a:p>
            <a:r>
              <a:rPr lang="de-DE" dirty="0"/>
              <a:t>Durch Belastung mit flüchtigen organischen Verbindungen können Menschen bestimmte Symptome entwickeln. Zum Krankheitsbild gehören u.a. Kopfschmerzen, Überempfindlichkeitsreaktionen, Müdigkeit, Leistungsminderung, Schlafstörungen und Reizungen der Atemwege. Auch Wirkungen auf das Nervensystem sind bekannt.</a:t>
            </a:r>
            <a:r>
              <a:rPr lang="de-DE" baseline="30000" dirty="0">
                <a:hlinkClick r:id="rId2"/>
              </a:rPr>
              <a:t>[</a:t>
            </a:r>
            <a:endParaRPr lang="de-DE" baseline="30000" dirty="0"/>
          </a:p>
          <a:p>
            <a:endParaRPr lang="de-DE" baseline="30000" dirty="0"/>
          </a:p>
          <a:p>
            <a:r>
              <a:rPr lang="de-DE" sz="4000" baseline="30000" dirty="0"/>
              <a:t>Es gibt eine Vielzahl von Menschen, die besonders sensibel auf diese flüchtigen Organischen Stoffe reagieren.</a:t>
            </a:r>
          </a:p>
          <a:p>
            <a:r>
              <a:rPr lang="de-DE" sz="4000" baseline="30000" dirty="0"/>
              <a:t>klimaschädlich, da Vorläufersubstanz für Bildung bodennahen Ozons (=Reizgas)</a:t>
            </a:r>
            <a:endParaRPr lang="de-DE" sz="4000" dirty="0"/>
          </a:p>
          <a:p>
            <a:endParaRPr lang="de-DE" dirty="0"/>
          </a:p>
        </p:txBody>
      </p:sp>
      <p:sp>
        <p:nvSpPr>
          <p:cNvPr id="4" name="Foliennummernplatzhalter 3">
            <a:extLst>
              <a:ext uri="{FF2B5EF4-FFF2-40B4-BE49-F238E27FC236}">
                <a16:creationId xmlns:a16="http://schemas.microsoft.com/office/drawing/2014/main" id="{0BC5C8C5-1F6E-499E-BFE2-9EE14E897E8D}"/>
              </a:ext>
            </a:extLst>
          </p:cNvPr>
          <p:cNvSpPr>
            <a:spLocks noGrp="1"/>
          </p:cNvSpPr>
          <p:nvPr>
            <p:ph type="sldNum" sz="quarter" idx="12"/>
          </p:nvPr>
        </p:nvSpPr>
        <p:spPr/>
        <p:txBody>
          <a:bodyPr/>
          <a:lstStyle/>
          <a:p>
            <a:fld id="{CD3770DA-7374-48FD-A43D-B5428FD7A736}" type="slidenum">
              <a:rPr lang="de-DE" smtClean="0"/>
              <a:t>3</a:t>
            </a:fld>
            <a:endParaRPr lang="de-DE"/>
          </a:p>
        </p:txBody>
      </p:sp>
    </p:spTree>
    <p:extLst>
      <p:ext uri="{BB962C8B-B14F-4D97-AF65-F5344CB8AC3E}">
        <p14:creationId xmlns:p14="http://schemas.microsoft.com/office/powerpoint/2010/main" val="454124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BC6AA-90F2-475F-A107-BF61BED4D9D4}"/>
              </a:ext>
            </a:extLst>
          </p:cNvPr>
          <p:cNvSpPr>
            <a:spLocks noGrp="1"/>
          </p:cNvSpPr>
          <p:nvPr>
            <p:ph type="title"/>
          </p:nvPr>
        </p:nvSpPr>
        <p:spPr/>
        <p:txBody>
          <a:bodyPr>
            <a:normAutofit fontScale="90000"/>
          </a:bodyPr>
          <a:lstStyle/>
          <a:p>
            <a:r>
              <a:rPr lang="de-DE" u="sng" dirty="0"/>
              <a:t>Was ist </a:t>
            </a:r>
            <a:r>
              <a:rPr lang="de-DE" b="1" u="sng" dirty="0"/>
              <a:t>Pentan</a:t>
            </a:r>
            <a:r>
              <a:rPr lang="de-DE" u="sng" dirty="0"/>
              <a:t> und Styrol? Welche Gesundheitsgefahren gehen von diesen Stoffen aus?</a:t>
            </a:r>
          </a:p>
        </p:txBody>
      </p:sp>
      <p:sp>
        <p:nvSpPr>
          <p:cNvPr id="3" name="Inhaltsplatzhalter 2">
            <a:extLst>
              <a:ext uri="{FF2B5EF4-FFF2-40B4-BE49-F238E27FC236}">
                <a16:creationId xmlns:a16="http://schemas.microsoft.com/office/drawing/2014/main" id="{ED0B11CF-C35E-4674-B439-E1416E2E399E}"/>
              </a:ext>
            </a:extLst>
          </p:cNvPr>
          <p:cNvSpPr>
            <a:spLocks noGrp="1"/>
          </p:cNvSpPr>
          <p:nvPr>
            <p:ph idx="1"/>
          </p:nvPr>
        </p:nvSpPr>
        <p:spPr/>
        <p:txBody>
          <a:bodyPr>
            <a:normAutofit fontScale="25000" lnSpcReduction="20000"/>
          </a:bodyPr>
          <a:lstStyle/>
          <a:p>
            <a:endParaRPr lang="de-DE" sz="9600" b="1" dirty="0"/>
          </a:p>
          <a:p>
            <a:r>
              <a:rPr lang="de-DE" sz="9600" b="1" dirty="0"/>
              <a:t>Pentan (aliphatischer Kohlenwasserstoff) – Quelle: u.a. </a:t>
            </a:r>
            <a:r>
              <a:rPr lang="de-DE" sz="9600" b="1" dirty="0" err="1"/>
              <a:t>Gestis</a:t>
            </a:r>
            <a:r>
              <a:rPr lang="de-DE" sz="9600" b="1" dirty="0"/>
              <a:t>-Gefahrstoffdatenbank:</a:t>
            </a:r>
          </a:p>
          <a:p>
            <a:r>
              <a:rPr lang="de-DE" sz="8000" dirty="0"/>
              <a:t>wird als Treibmittel benötigt und entweicht zum großen Teil aus den Styropor-Kügelchen durch die Erhitzung in Vor- und </a:t>
            </a:r>
            <a:r>
              <a:rPr lang="de-DE" sz="8000" dirty="0" err="1"/>
              <a:t>Aufschäumern</a:t>
            </a:r>
            <a:r>
              <a:rPr lang="de-DE" sz="8000" dirty="0"/>
              <a:t> und bei der anschließenden Lagerung</a:t>
            </a:r>
          </a:p>
          <a:p>
            <a:endParaRPr lang="de-DE" sz="8000" dirty="0"/>
          </a:p>
          <a:p>
            <a:pPr lvl="1"/>
            <a:r>
              <a:rPr lang="de-DE" sz="8000" dirty="0"/>
              <a:t>fast geruchlos</a:t>
            </a:r>
          </a:p>
          <a:p>
            <a:pPr lvl="1"/>
            <a:r>
              <a:rPr lang="de-DE" sz="8000" dirty="0"/>
              <a:t>hochentzündlich</a:t>
            </a:r>
          </a:p>
          <a:p>
            <a:pPr lvl="1"/>
            <a:r>
              <a:rPr lang="de-DE" sz="8000" dirty="0"/>
              <a:t>gesundheitsschädlich und umweltgefährlich</a:t>
            </a:r>
          </a:p>
          <a:p>
            <a:pPr lvl="1"/>
            <a:r>
              <a:rPr lang="de-DE" sz="8000" dirty="0"/>
              <a:t>Dampf-Luftgemisch schwerer als Luft</a:t>
            </a:r>
          </a:p>
          <a:p>
            <a:pPr lvl="1"/>
            <a:r>
              <a:rPr lang="de-DE" sz="8000" dirty="0"/>
              <a:t>wegen Explosionsgefahr muss das Eindringen der Dämpfe in Keller, Kanalisation und Gruben verhindert werden</a:t>
            </a:r>
          </a:p>
          <a:p>
            <a:pPr lvl="1"/>
            <a:r>
              <a:rPr lang="de-DE" sz="8000" dirty="0"/>
              <a:t>Atemschutz ist erforderlich bei Aerosol- oder Nebelbildung</a:t>
            </a:r>
          </a:p>
          <a:p>
            <a:pPr lvl="1"/>
            <a:r>
              <a:rPr lang="de-DE" sz="8000" dirty="0"/>
              <a:t>Freisetzung in Umwelt muss vermieden werden</a:t>
            </a:r>
          </a:p>
          <a:p>
            <a:pPr lvl="1"/>
            <a:endParaRPr lang="de-DE" sz="8000" dirty="0"/>
          </a:p>
          <a:p>
            <a:pPr lvl="1"/>
            <a:r>
              <a:rPr lang="de-DE" sz="8000" dirty="0"/>
              <a:t>Reizung der Atemwege und der Schleimhaut</a:t>
            </a:r>
          </a:p>
          <a:p>
            <a:pPr lvl="1"/>
            <a:r>
              <a:rPr lang="de-DE" sz="8000" dirty="0"/>
              <a:t>Benommenheit, Müdigkeit, Narkosewirkung, Krämpfe, Atemnot</a:t>
            </a:r>
          </a:p>
          <a:p>
            <a:pPr lvl="1"/>
            <a:r>
              <a:rPr lang="de-DE" sz="8000" dirty="0"/>
              <a:t>Störung der Zentralen-Nerven-System-Funktion</a:t>
            </a:r>
          </a:p>
          <a:p>
            <a:endParaRPr lang="de-DE" dirty="0"/>
          </a:p>
          <a:p>
            <a:endParaRPr lang="de-DE" dirty="0"/>
          </a:p>
          <a:p>
            <a:endParaRPr lang="de-DE" dirty="0"/>
          </a:p>
          <a:p>
            <a:endParaRPr lang="de-DE" dirty="0"/>
          </a:p>
          <a:p>
            <a:endParaRPr lang="de-DE" dirty="0"/>
          </a:p>
          <a:p>
            <a:pPr lvl="1"/>
            <a:endParaRPr lang="de-DE" dirty="0"/>
          </a:p>
          <a:p>
            <a:pPr marL="457200" lvl="1"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r>
              <a:rPr lang="de-DE" dirty="0"/>
              <a:t>	</a:t>
            </a:r>
          </a:p>
          <a:p>
            <a:endParaRPr lang="de-DE" dirty="0"/>
          </a:p>
        </p:txBody>
      </p:sp>
      <p:sp>
        <p:nvSpPr>
          <p:cNvPr id="4" name="Foliennummernplatzhalter 3">
            <a:extLst>
              <a:ext uri="{FF2B5EF4-FFF2-40B4-BE49-F238E27FC236}">
                <a16:creationId xmlns:a16="http://schemas.microsoft.com/office/drawing/2014/main" id="{FD59320A-FB0C-4E02-A884-911164998653}"/>
              </a:ext>
            </a:extLst>
          </p:cNvPr>
          <p:cNvSpPr>
            <a:spLocks noGrp="1"/>
          </p:cNvSpPr>
          <p:nvPr>
            <p:ph type="sldNum" sz="quarter" idx="12"/>
          </p:nvPr>
        </p:nvSpPr>
        <p:spPr/>
        <p:txBody>
          <a:bodyPr/>
          <a:lstStyle/>
          <a:p>
            <a:fld id="{CD3770DA-7374-48FD-A43D-B5428FD7A736}" type="slidenum">
              <a:rPr lang="de-DE" smtClean="0"/>
              <a:t>4</a:t>
            </a:fld>
            <a:endParaRPr lang="de-DE"/>
          </a:p>
        </p:txBody>
      </p:sp>
    </p:spTree>
    <p:extLst>
      <p:ext uri="{BB962C8B-B14F-4D97-AF65-F5344CB8AC3E}">
        <p14:creationId xmlns:p14="http://schemas.microsoft.com/office/powerpoint/2010/main" val="1107519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99E8DB-0F84-4702-BF60-CD3111845E99}"/>
              </a:ext>
            </a:extLst>
          </p:cNvPr>
          <p:cNvSpPr>
            <a:spLocks noGrp="1"/>
          </p:cNvSpPr>
          <p:nvPr>
            <p:ph type="title"/>
          </p:nvPr>
        </p:nvSpPr>
        <p:spPr/>
        <p:txBody>
          <a:bodyPr>
            <a:normAutofit fontScale="90000"/>
          </a:bodyPr>
          <a:lstStyle/>
          <a:p>
            <a:r>
              <a:rPr lang="de-DE" u="sng" dirty="0"/>
              <a:t>Was ist Pentan und </a:t>
            </a:r>
            <a:r>
              <a:rPr lang="de-DE" b="1" u="sng" dirty="0"/>
              <a:t>Styrol</a:t>
            </a:r>
            <a:r>
              <a:rPr lang="de-DE" u="sng" dirty="0"/>
              <a:t>? Welche Gesundheitsgefahren gehen von diesen Stoffen aus?</a:t>
            </a:r>
          </a:p>
        </p:txBody>
      </p:sp>
      <p:sp>
        <p:nvSpPr>
          <p:cNvPr id="3" name="Inhaltsplatzhalter 2">
            <a:extLst>
              <a:ext uri="{FF2B5EF4-FFF2-40B4-BE49-F238E27FC236}">
                <a16:creationId xmlns:a16="http://schemas.microsoft.com/office/drawing/2014/main" id="{61F355CF-DA10-4C56-8F46-7E893DF8FA03}"/>
              </a:ext>
            </a:extLst>
          </p:cNvPr>
          <p:cNvSpPr>
            <a:spLocks noGrp="1"/>
          </p:cNvSpPr>
          <p:nvPr>
            <p:ph idx="1"/>
          </p:nvPr>
        </p:nvSpPr>
        <p:spPr/>
        <p:txBody>
          <a:bodyPr>
            <a:normAutofit fontScale="92500" lnSpcReduction="20000"/>
          </a:bodyPr>
          <a:lstStyle/>
          <a:p>
            <a:endParaRPr lang="de-DE" sz="2400" b="1" dirty="0"/>
          </a:p>
          <a:p>
            <a:r>
              <a:rPr lang="de-DE" sz="2400" b="1" dirty="0"/>
              <a:t>Styrol (aromatischer Kohlenwasserstoff) – Quelle: u.a. </a:t>
            </a:r>
            <a:r>
              <a:rPr lang="de-DE" sz="2400" b="1" dirty="0" err="1"/>
              <a:t>Gestis</a:t>
            </a:r>
            <a:r>
              <a:rPr lang="de-DE" sz="2400" b="1" dirty="0"/>
              <a:t>-Gefahrstoffdatenbank:</a:t>
            </a:r>
          </a:p>
          <a:p>
            <a:r>
              <a:rPr lang="de-DE" sz="2200" dirty="0"/>
              <a:t>entweicht bei Herstellung und anschließender Lagerung des Styropors als Restmonomer</a:t>
            </a:r>
          </a:p>
          <a:p>
            <a:pPr lvl="1"/>
            <a:endParaRPr lang="de-DE" sz="1600" dirty="0"/>
          </a:p>
          <a:p>
            <a:pPr lvl="1"/>
            <a:r>
              <a:rPr lang="de-DE" sz="2200" dirty="0"/>
              <a:t>im Gemisch mit Luft: feuer- und explosionsgefährlich</a:t>
            </a:r>
          </a:p>
          <a:p>
            <a:pPr lvl="1"/>
            <a:r>
              <a:rPr lang="de-DE" sz="2200" dirty="0"/>
              <a:t>typischer stechender, süßlicher Geruch</a:t>
            </a:r>
          </a:p>
          <a:p>
            <a:pPr lvl="1"/>
            <a:r>
              <a:rPr lang="de-DE" sz="2200" dirty="0"/>
              <a:t>gesundheitsschädlich beim Einatmen</a:t>
            </a:r>
          </a:p>
          <a:p>
            <a:pPr lvl="1"/>
            <a:endParaRPr lang="de-DE" sz="2200" dirty="0"/>
          </a:p>
          <a:p>
            <a:pPr lvl="1"/>
            <a:r>
              <a:rPr lang="de-DE" sz="2200" dirty="0"/>
              <a:t>von Styrol gehen akute und chronische Gesundheitsgefahren aus</a:t>
            </a:r>
          </a:p>
          <a:p>
            <a:pPr lvl="1"/>
            <a:r>
              <a:rPr lang="de-DE" sz="2200" dirty="0"/>
              <a:t>lt. WHO möglicherweise krebserregend (gilt bereits in USA als krebserregend)</a:t>
            </a:r>
          </a:p>
          <a:p>
            <a:pPr lvl="1"/>
            <a:r>
              <a:rPr lang="de-DE" sz="2200" dirty="0"/>
              <a:t>führt zur Beeinträchtigung des Geruchssinns</a:t>
            </a:r>
          </a:p>
          <a:p>
            <a:pPr lvl="1"/>
            <a:r>
              <a:rPr lang="de-DE" sz="2200" dirty="0"/>
              <a:t>Augen- und Schleimhautreizungen</a:t>
            </a:r>
          </a:p>
          <a:p>
            <a:pPr lvl="1"/>
            <a:r>
              <a:rPr lang="de-DE" sz="2200" dirty="0"/>
              <a:t>Kopfschmerzen, Ermüdung</a:t>
            </a:r>
          </a:p>
          <a:p>
            <a:pPr lvl="1"/>
            <a:r>
              <a:rPr lang="de-DE" sz="2200" dirty="0"/>
              <a:t>lähmende Wirkung auf Zentralnervensystem</a:t>
            </a:r>
          </a:p>
          <a:p>
            <a:pPr lvl="1"/>
            <a:r>
              <a:rPr lang="de-DE" sz="2200" dirty="0"/>
              <a:t>schädigt Organe bei längerer oder wiederholter Exposition</a:t>
            </a:r>
          </a:p>
          <a:p>
            <a:endParaRPr lang="de-DE" sz="2000" dirty="0"/>
          </a:p>
          <a:p>
            <a:endParaRPr lang="de-DE" dirty="0"/>
          </a:p>
        </p:txBody>
      </p:sp>
      <p:sp>
        <p:nvSpPr>
          <p:cNvPr id="4" name="Foliennummernplatzhalter 3">
            <a:extLst>
              <a:ext uri="{FF2B5EF4-FFF2-40B4-BE49-F238E27FC236}">
                <a16:creationId xmlns:a16="http://schemas.microsoft.com/office/drawing/2014/main" id="{B7596986-0101-4221-867D-67A661A280F1}"/>
              </a:ext>
            </a:extLst>
          </p:cNvPr>
          <p:cNvSpPr>
            <a:spLocks noGrp="1"/>
          </p:cNvSpPr>
          <p:nvPr>
            <p:ph type="sldNum" sz="quarter" idx="12"/>
          </p:nvPr>
        </p:nvSpPr>
        <p:spPr/>
        <p:txBody>
          <a:bodyPr/>
          <a:lstStyle/>
          <a:p>
            <a:fld id="{CD3770DA-7374-48FD-A43D-B5428FD7A736}" type="slidenum">
              <a:rPr lang="de-DE" smtClean="0"/>
              <a:t>5</a:t>
            </a:fld>
            <a:endParaRPr lang="de-DE"/>
          </a:p>
        </p:txBody>
      </p:sp>
    </p:spTree>
    <p:extLst>
      <p:ext uri="{BB962C8B-B14F-4D97-AF65-F5344CB8AC3E}">
        <p14:creationId xmlns:p14="http://schemas.microsoft.com/office/powerpoint/2010/main" val="3850138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10EBBA-779C-49C2-8C54-F8C781701A89}"/>
              </a:ext>
            </a:extLst>
          </p:cNvPr>
          <p:cNvSpPr>
            <a:spLocks noGrp="1"/>
          </p:cNvSpPr>
          <p:nvPr>
            <p:ph type="title"/>
          </p:nvPr>
        </p:nvSpPr>
        <p:spPr/>
        <p:txBody>
          <a:bodyPr/>
          <a:lstStyle/>
          <a:p>
            <a:r>
              <a:rPr lang="de-DE" u="sng" dirty="0"/>
              <a:t>Gefährdungen durch Lagerung und Bearbeitung von „Styropor“</a:t>
            </a:r>
          </a:p>
        </p:txBody>
      </p:sp>
      <p:sp>
        <p:nvSpPr>
          <p:cNvPr id="3" name="Inhaltsplatzhalter 2">
            <a:extLst>
              <a:ext uri="{FF2B5EF4-FFF2-40B4-BE49-F238E27FC236}">
                <a16:creationId xmlns:a16="http://schemas.microsoft.com/office/drawing/2014/main" id="{6F0E5A97-32D2-4831-9CDC-4ACFC44C8458}"/>
              </a:ext>
            </a:extLst>
          </p:cNvPr>
          <p:cNvSpPr>
            <a:spLocks noGrp="1"/>
          </p:cNvSpPr>
          <p:nvPr>
            <p:ph idx="1"/>
          </p:nvPr>
        </p:nvSpPr>
        <p:spPr/>
        <p:txBody>
          <a:bodyPr>
            <a:normAutofit fontScale="70000" lnSpcReduction="20000"/>
          </a:bodyPr>
          <a:lstStyle/>
          <a:p>
            <a:r>
              <a:rPr lang="de-DE" dirty="0"/>
              <a:t>Nach Herstellung des Styropors durch Vor- und Aufschäumen erfolgt eine Lagerung und teilweise eine Weiterbearbeitung (u.a. Heißdrahtschneiden)</a:t>
            </a:r>
          </a:p>
          <a:p>
            <a:r>
              <a:rPr lang="de-DE" dirty="0"/>
              <a:t>Styropor darf nicht „frisch hergestellt“ in den Handel gelangen, da es noch viel schädliches Pentan und Styrol enthält, was durch „Ablagerung“ über eine gewisse Zeit ausdünstet- hierbei wird wiederum Pentan und Styrol ungefiltert aus der Lagerhalle in die Umwelt abgegeben.</a:t>
            </a:r>
          </a:p>
          <a:p>
            <a:r>
              <a:rPr lang="de-DE" dirty="0"/>
              <a:t>Vermutlich befinden sich Absauganlagen in diesen Lagerhallen- diese müssen explosions- geschützt sein, damit kein Brand entsteht.</a:t>
            </a:r>
          </a:p>
          <a:p>
            <a:r>
              <a:rPr lang="de-DE" dirty="0"/>
              <a:t>Pentan und Styrol sind explosions- und brandgefährlich!</a:t>
            </a:r>
          </a:p>
          <a:p>
            <a:r>
              <a:rPr lang="de-DE" dirty="0"/>
              <a:t>Falls ein Brand entsteht, ist das Löschen nahezu unmöglich- das Styropor schmilzt und breitet sich flüssig- brennend in Tallage aus. Es ist mit starker Rauchentwicklung und Entstehung giftiger Dämpfe zu rechnen (da Kunststoff- Brand). </a:t>
            </a:r>
          </a:p>
          <a:p>
            <a:r>
              <a:rPr lang="de-DE" dirty="0"/>
              <a:t>Beim Heißdrahtschneiden von Styropor tritt ebenfalls u.a. Styrol aus, da damit das Styropor stellenweise stark erhitzt wird.</a:t>
            </a:r>
          </a:p>
          <a:p>
            <a:r>
              <a:rPr lang="de-DE" dirty="0"/>
              <a:t>In letzter Zeit ist es gehäuft zu Lagerhallenbränden in Zusammenhang mit Styropor gekommen.</a:t>
            </a:r>
          </a:p>
          <a:p>
            <a:endParaRPr lang="de-DE" dirty="0"/>
          </a:p>
        </p:txBody>
      </p:sp>
      <p:sp>
        <p:nvSpPr>
          <p:cNvPr id="4" name="Foliennummernplatzhalter 3">
            <a:extLst>
              <a:ext uri="{FF2B5EF4-FFF2-40B4-BE49-F238E27FC236}">
                <a16:creationId xmlns:a16="http://schemas.microsoft.com/office/drawing/2014/main" id="{34CBCDD4-D95E-471A-A268-65CFCE307ACF}"/>
              </a:ext>
            </a:extLst>
          </p:cNvPr>
          <p:cNvSpPr>
            <a:spLocks noGrp="1"/>
          </p:cNvSpPr>
          <p:nvPr>
            <p:ph type="sldNum" sz="quarter" idx="12"/>
          </p:nvPr>
        </p:nvSpPr>
        <p:spPr/>
        <p:txBody>
          <a:bodyPr/>
          <a:lstStyle/>
          <a:p>
            <a:fld id="{CD3770DA-7374-48FD-A43D-B5428FD7A736}" type="slidenum">
              <a:rPr lang="de-DE" smtClean="0"/>
              <a:t>6</a:t>
            </a:fld>
            <a:endParaRPr lang="de-DE"/>
          </a:p>
        </p:txBody>
      </p:sp>
    </p:spTree>
    <p:extLst>
      <p:ext uri="{BB962C8B-B14F-4D97-AF65-F5344CB8AC3E}">
        <p14:creationId xmlns:p14="http://schemas.microsoft.com/office/powerpoint/2010/main" val="3622100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DE952D-893F-46A7-B127-C8A514210A7B}"/>
              </a:ext>
            </a:extLst>
          </p:cNvPr>
          <p:cNvSpPr>
            <a:spLocks noGrp="1"/>
          </p:cNvSpPr>
          <p:nvPr>
            <p:ph type="title"/>
          </p:nvPr>
        </p:nvSpPr>
        <p:spPr/>
        <p:txBody>
          <a:bodyPr>
            <a:normAutofit fontScale="90000"/>
          </a:bodyPr>
          <a:lstStyle/>
          <a:p>
            <a:r>
              <a:rPr lang="de-DE" u="sng" dirty="0"/>
              <a:t>Wie konnte es zu der Ansiedlung von </a:t>
            </a:r>
            <a:r>
              <a:rPr lang="de-DE" u="sng" dirty="0" err="1"/>
              <a:t>Schaumaplast</a:t>
            </a:r>
            <a:r>
              <a:rPr lang="de-DE" u="sng" dirty="0"/>
              <a:t> Sachsen GmbH in der Nähe von vorhandener Wohnbebauung kommen?</a:t>
            </a:r>
          </a:p>
        </p:txBody>
      </p:sp>
      <p:sp>
        <p:nvSpPr>
          <p:cNvPr id="3" name="Inhaltsplatzhalter 2">
            <a:extLst>
              <a:ext uri="{FF2B5EF4-FFF2-40B4-BE49-F238E27FC236}">
                <a16:creationId xmlns:a16="http://schemas.microsoft.com/office/drawing/2014/main" id="{E04F1F85-E70B-4032-86D9-389454D4F68F}"/>
              </a:ext>
            </a:extLst>
          </p:cNvPr>
          <p:cNvSpPr>
            <a:spLocks noGrp="1"/>
          </p:cNvSpPr>
          <p:nvPr>
            <p:ph idx="1"/>
          </p:nvPr>
        </p:nvSpPr>
        <p:spPr/>
        <p:txBody>
          <a:bodyPr>
            <a:normAutofit fontScale="92500" lnSpcReduction="10000"/>
          </a:bodyPr>
          <a:lstStyle/>
          <a:p>
            <a:endParaRPr lang="de-DE" dirty="0"/>
          </a:p>
          <a:p>
            <a:r>
              <a:rPr lang="de-DE" dirty="0"/>
              <a:t>Das Unternehmen hatte in seinem Bauantrag zur Errichtung der Hallen keine Emissionsquellen genannt und auch keine Informationen an das Kreisbauamt gegeben, was überhaupt in den Produktionsräumen gemacht wird (nämlich das Vorschäumen+ Aufschäumen mit Entstehung von umweltschädigenden Abgasen, die filterlos über Dach abgelassen werden).</a:t>
            </a:r>
          </a:p>
          <a:p>
            <a:r>
              <a:rPr lang="de-DE" dirty="0"/>
              <a:t>Demzufolge hat das Kreisumweltamt den Bauantrag nicht geprüft und auch keine Auflagen erteilt.</a:t>
            </a:r>
          </a:p>
          <a:p>
            <a:r>
              <a:rPr lang="de-DE" dirty="0"/>
              <a:t>Weshalb wurde ein Unternehmen, welches der chemischen Industrie (zugehörig BG Chemie) angehört, in einem Gewerbegebiet angesiedelt? (Es handelt sich nicht um einen Gewerbebetrieb, sondern um einen Industriebetrieb, der in einem Industriegebiet angesiedelt werden muss!)</a:t>
            </a:r>
          </a:p>
          <a:p>
            <a:endParaRPr lang="de-DE" dirty="0"/>
          </a:p>
        </p:txBody>
      </p:sp>
      <p:sp>
        <p:nvSpPr>
          <p:cNvPr id="4" name="Foliennummernplatzhalter 3">
            <a:extLst>
              <a:ext uri="{FF2B5EF4-FFF2-40B4-BE49-F238E27FC236}">
                <a16:creationId xmlns:a16="http://schemas.microsoft.com/office/drawing/2014/main" id="{1FEDA80B-572A-44F8-A52C-30762A83131B}"/>
              </a:ext>
            </a:extLst>
          </p:cNvPr>
          <p:cNvSpPr>
            <a:spLocks noGrp="1"/>
          </p:cNvSpPr>
          <p:nvPr>
            <p:ph type="sldNum" sz="quarter" idx="12"/>
          </p:nvPr>
        </p:nvSpPr>
        <p:spPr/>
        <p:txBody>
          <a:bodyPr/>
          <a:lstStyle/>
          <a:p>
            <a:fld id="{CD3770DA-7374-48FD-A43D-B5428FD7A736}" type="slidenum">
              <a:rPr lang="de-DE" smtClean="0"/>
              <a:t>7</a:t>
            </a:fld>
            <a:endParaRPr lang="de-DE"/>
          </a:p>
        </p:txBody>
      </p:sp>
    </p:spTree>
    <p:extLst>
      <p:ext uri="{BB962C8B-B14F-4D97-AF65-F5344CB8AC3E}">
        <p14:creationId xmlns:p14="http://schemas.microsoft.com/office/powerpoint/2010/main" val="863968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08E5A9-A594-498D-9EDE-C7205A3159EB}"/>
              </a:ext>
            </a:extLst>
          </p:cNvPr>
          <p:cNvSpPr>
            <a:spLocks noGrp="1"/>
          </p:cNvSpPr>
          <p:nvPr>
            <p:ph type="title"/>
          </p:nvPr>
        </p:nvSpPr>
        <p:spPr/>
        <p:txBody>
          <a:bodyPr/>
          <a:lstStyle/>
          <a:p>
            <a:r>
              <a:rPr lang="de-DE" u="sng" dirty="0"/>
              <a:t>Wie kann die Behörde den Anwohnern jetzt gegen die Schadstoffbelastung helfen?</a:t>
            </a:r>
          </a:p>
        </p:txBody>
      </p:sp>
      <p:sp>
        <p:nvSpPr>
          <p:cNvPr id="3" name="Inhaltsplatzhalter 2">
            <a:extLst>
              <a:ext uri="{FF2B5EF4-FFF2-40B4-BE49-F238E27FC236}">
                <a16:creationId xmlns:a16="http://schemas.microsoft.com/office/drawing/2014/main" id="{F73F2A0F-285F-43D3-A030-DC2129DC6DD7}"/>
              </a:ext>
            </a:extLst>
          </p:cNvPr>
          <p:cNvSpPr>
            <a:spLocks noGrp="1"/>
          </p:cNvSpPr>
          <p:nvPr>
            <p:ph idx="1"/>
          </p:nvPr>
        </p:nvSpPr>
        <p:spPr/>
        <p:txBody>
          <a:bodyPr>
            <a:noAutofit/>
          </a:bodyPr>
          <a:lstStyle/>
          <a:p>
            <a:r>
              <a:rPr lang="de-DE" sz="2000" dirty="0"/>
              <a:t>Da </a:t>
            </a:r>
            <a:r>
              <a:rPr lang="de-DE" sz="2000" dirty="0" err="1"/>
              <a:t>Schaumaplast</a:t>
            </a:r>
            <a:r>
              <a:rPr lang="de-DE" sz="2000" dirty="0"/>
              <a:t> mit ihren Anlagen zu den nichtgenehmigungsbedürftigen Anlagen (nach Bundesimmissionsschutzgesetz) gehört, ist der Handlungsspielraum der Behörde sehr begrenzt.</a:t>
            </a:r>
          </a:p>
          <a:p>
            <a:r>
              <a:rPr lang="de-DE" sz="2000" dirty="0"/>
              <a:t>Auch die Behörde hat mittlerweile erkannt, dass massenweise Pentan und Restmonomer Styrol etc. freigesetzt wird, das Unternehmen allerdings Bestandsschutz hat.</a:t>
            </a:r>
          </a:p>
          <a:p>
            <a:r>
              <a:rPr lang="de-DE" sz="2000" dirty="0"/>
              <a:t>Die Behörde (Kreisumweltamt Meißen) darf an den Ableitstellen über Dach der </a:t>
            </a:r>
            <a:r>
              <a:rPr lang="de-DE" sz="2000" dirty="0" err="1"/>
              <a:t>Schaumaplast</a:t>
            </a:r>
            <a:r>
              <a:rPr lang="de-DE" sz="2000" dirty="0"/>
              <a:t> Sachsen GmbH keine Messung der Schadstoffe durchführen, da das Unternehmen Hausrecht besitzt und eine stoffliche Analyse der Abgase dem Amt verbietet!</a:t>
            </a:r>
          </a:p>
          <a:p>
            <a:r>
              <a:rPr lang="de-DE" sz="2000" dirty="0"/>
              <a:t>Es gibt in Sachsen keine Außenluft- Grenzwerte für Pentan und Styrol!</a:t>
            </a:r>
          </a:p>
          <a:p>
            <a:r>
              <a:rPr lang="de-DE" sz="2000" dirty="0"/>
              <a:t>Eine durchgeführte Entnahme von Luftproben, um den Geruch zu bestimmen (nach Geruchsimmissionsrichtlinie) ist nicht zielführend, da es sich um Schadstoffe handelt, die akut und chronisch auf den Menschen wirken! Es geht nicht nur um Geruchsbelästigung!</a:t>
            </a:r>
          </a:p>
          <a:p>
            <a:r>
              <a:rPr lang="de-DE" sz="2000" dirty="0"/>
              <a:t>Die Behörde unterstützt die jahrelange Forderung, dass Anlagen, wie sie </a:t>
            </a:r>
            <a:r>
              <a:rPr lang="de-DE" sz="2000" dirty="0" err="1"/>
              <a:t>Schaumaplast</a:t>
            </a:r>
            <a:r>
              <a:rPr lang="de-DE" sz="2000" dirty="0"/>
              <a:t> betreibt, durch eine Gesetzesänderung der 4. BImSchV (Anhang 4) den genehmigungsbedürftigen Anlagen zukünftig zugeordnet wird – dadurch wäre die Behörde handlungsfähiger!</a:t>
            </a:r>
          </a:p>
        </p:txBody>
      </p:sp>
      <p:sp>
        <p:nvSpPr>
          <p:cNvPr id="4" name="Foliennummernplatzhalter 3">
            <a:extLst>
              <a:ext uri="{FF2B5EF4-FFF2-40B4-BE49-F238E27FC236}">
                <a16:creationId xmlns:a16="http://schemas.microsoft.com/office/drawing/2014/main" id="{CC8653BD-A2F7-4B4D-B385-AFAC163A1A88}"/>
              </a:ext>
            </a:extLst>
          </p:cNvPr>
          <p:cNvSpPr>
            <a:spLocks noGrp="1"/>
          </p:cNvSpPr>
          <p:nvPr>
            <p:ph type="sldNum" sz="quarter" idx="12"/>
          </p:nvPr>
        </p:nvSpPr>
        <p:spPr/>
        <p:txBody>
          <a:bodyPr/>
          <a:lstStyle/>
          <a:p>
            <a:fld id="{CD3770DA-7374-48FD-A43D-B5428FD7A736}" type="slidenum">
              <a:rPr lang="de-DE" smtClean="0"/>
              <a:t>8</a:t>
            </a:fld>
            <a:endParaRPr lang="de-DE"/>
          </a:p>
        </p:txBody>
      </p:sp>
    </p:spTree>
    <p:extLst>
      <p:ext uri="{BB962C8B-B14F-4D97-AF65-F5344CB8AC3E}">
        <p14:creationId xmlns:p14="http://schemas.microsoft.com/office/powerpoint/2010/main" val="2055979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C975C9-5C23-4E39-8670-4BA7FD07F42E}"/>
              </a:ext>
            </a:extLst>
          </p:cNvPr>
          <p:cNvSpPr>
            <a:spLocks noGrp="1"/>
          </p:cNvSpPr>
          <p:nvPr>
            <p:ph type="title"/>
          </p:nvPr>
        </p:nvSpPr>
        <p:spPr/>
        <p:txBody>
          <a:bodyPr>
            <a:normAutofit fontScale="90000"/>
          </a:bodyPr>
          <a:lstStyle/>
          <a:p>
            <a:r>
              <a:rPr lang="de-DE" u="sng" dirty="0"/>
              <a:t>Zukünftige Pläne zur Erweiterung der </a:t>
            </a:r>
            <a:r>
              <a:rPr lang="de-DE" u="sng" dirty="0" err="1"/>
              <a:t>Schaumaplast</a:t>
            </a:r>
            <a:r>
              <a:rPr lang="de-DE" u="sng" dirty="0"/>
              <a:t> Sachsen GmbH im Gewerbegebiet Augustusberg</a:t>
            </a:r>
          </a:p>
        </p:txBody>
      </p:sp>
      <p:sp>
        <p:nvSpPr>
          <p:cNvPr id="3" name="Inhaltsplatzhalter 2">
            <a:extLst>
              <a:ext uri="{FF2B5EF4-FFF2-40B4-BE49-F238E27FC236}">
                <a16:creationId xmlns:a16="http://schemas.microsoft.com/office/drawing/2014/main" id="{5C6DDDBF-AEA6-4D4B-B27B-670F30585886}"/>
              </a:ext>
            </a:extLst>
          </p:cNvPr>
          <p:cNvSpPr>
            <a:spLocks noGrp="1"/>
          </p:cNvSpPr>
          <p:nvPr>
            <p:ph idx="1"/>
          </p:nvPr>
        </p:nvSpPr>
        <p:spPr/>
        <p:txBody>
          <a:bodyPr>
            <a:normAutofit fontScale="77500" lnSpcReduction="20000"/>
          </a:bodyPr>
          <a:lstStyle/>
          <a:p>
            <a:endParaRPr lang="de-DE" dirty="0"/>
          </a:p>
          <a:p>
            <a:r>
              <a:rPr lang="de-DE" dirty="0"/>
              <a:t>Das Unternehmen plant, eine neue Lagerhalle (zum Ablagern von Styropor) zu bauen – dies soll ebenfalls im Gewerbegebiet Augustusberg entstehen. Nochmals viel näher an bestehender Wohnbebauung!</a:t>
            </a:r>
          </a:p>
          <a:p>
            <a:r>
              <a:rPr lang="de-DE" dirty="0"/>
              <a:t>Da dadurch noch mehr Schadstoffe entweichen, ist die Gefährdung für die Anwohner nochmals höher!</a:t>
            </a:r>
          </a:p>
          <a:p>
            <a:r>
              <a:rPr lang="de-DE" dirty="0"/>
              <a:t>Weiterhin baut jede neu errichtete Halle im Gewerbegebiet Augustusberg dieses nochmals mehr zu, wodurch eine Vermischung und Verdünnung der umweltgefährdenden </a:t>
            </a:r>
            <a:r>
              <a:rPr lang="de-DE" dirty="0" err="1"/>
              <a:t>Schaumaplast</a:t>
            </a:r>
            <a:r>
              <a:rPr lang="de-DE" dirty="0"/>
              <a:t>- Abgase durch Frischluft noch schwieriger wird!</a:t>
            </a:r>
          </a:p>
          <a:p>
            <a:r>
              <a:rPr lang="de-DE" dirty="0"/>
              <a:t>Die Anwohner haben dem Stadtratsbeschluss zum Verkauf der Flurstücke 694/3, 694/4 und 695 widersprochen, weil dieser Hallenbau gemeinwohlschädigend und gesundheitsschädigend ist!</a:t>
            </a:r>
          </a:p>
          <a:p>
            <a:r>
              <a:rPr lang="de-DE" dirty="0"/>
              <a:t>Das Kreisumweltamt Meißen teilte in einem Schreiben (Bericht </a:t>
            </a:r>
            <a:r>
              <a:rPr lang="de-DE" dirty="0" err="1"/>
              <a:t>GiRL</a:t>
            </a:r>
            <a:r>
              <a:rPr lang="de-DE" dirty="0"/>
              <a:t>) vom 04.09.2020 mit, dass „…eine Erweiterung der </a:t>
            </a:r>
            <a:r>
              <a:rPr lang="de-DE" dirty="0" err="1"/>
              <a:t>Schaumaplast</a:t>
            </a:r>
            <a:r>
              <a:rPr lang="de-DE" dirty="0"/>
              <a:t> Sachsen GmbH auf die Gewerbeflächen der Flurstücke 694/3, 694/4 und 695….die Situation dort </a:t>
            </a:r>
            <a:r>
              <a:rPr lang="de-DE" b="1" dirty="0"/>
              <a:t>extrem zuspitzen </a:t>
            </a:r>
            <a:r>
              <a:rPr lang="de-DE" dirty="0"/>
              <a:t>würde“!</a:t>
            </a:r>
          </a:p>
          <a:p>
            <a:endParaRPr lang="de-DE" dirty="0"/>
          </a:p>
        </p:txBody>
      </p:sp>
      <p:sp>
        <p:nvSpPr>
          <p:cNvPr id="4" name="Foliennummernplatzhalter 3">
            <a:extLst>
              <a:ext uri="{FF2B5EF4-FFF2-40B4-BE49-F238E27FC236}">
                <a16:creationId xmlns:a16="http://schemas.microsoft.com/office/drawing/2014/main" id="{386DB944-2A02-45C6-B171-7E1291C5A626}"/>
              </a:ext>
            </a:extLst>
          </p:cNvPr>
          <p:cNvSpPr>
            <a:spLocks noGrp="1"/>
          </p:cNvSpPr>
          <p:nvPr>
            <p:ph type="sldNum" sz="quarter" idx="12"/>
          </p:nvPr>
        </p:nvSpPr>
        <p:spPr/>
        <p:txBody>
          <a:bodyPr/>
          <a:lstStyle/>
          <a:p>
            <a:fld id="{CD3770DA-7374-48FD-A43D-B5428FD7A736}" type="slidenum">
              <a:rPr lang="de-DE" smtClean="0"/>
              <a:t>9</a:t>
            </a:fld>
            <a:endParaRPr lang="de-DE"/>
          </a:p>
        </p:txBody>
      </p:sp>
    </p:spTree>
    <p:extLst>
      <p:ext uri="{BB962C8B-B14F-4D97-AF65-F5344CB8AC3E}">
        <p14:creationId xmlns:p14="http://schemas.microsoft.com/office/powerpoint/2010/main" val="13857242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1779</Words>
  <Application>Microsoft Macintosh PowerPoint</Application>
  <PresentationFormat>Breitbild</PresentationFormat>
  <Paragraphs>157</Paragraphs>
  <Slides>16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16</vt:i4>
      </vt:variant>
    </vt:vector>
  </HeadingPairs>
  <TitlesOfParts>
    <vt:vector size="21" baseType="lpstr">
      <vt:lpstr>Arial</vt:lpstr>
      <vt:lpstr>Arial Narrow</vt:lpstr>
      <vt:lpstr>Calibri</vt:lpstr>
      <vt:lpstr>Calibri Light</vt:lpstr>
      <vt:lpstr>Office</vt:lpstr>
      <vt:lpstr>Gewerbegebiet Augustusberg- schädliche Auswirkungen durch Emissionen der Schaumaplast Sachsen GmbH auf angrenzende Wohngrundstücke</vt:lpstr>
      <vt:lpstr>Was wird bei Schaumaplast Sachsen GmbH hergestellt und was emittiert?</vt:lpstr>
      <vt:lpstr>klima- und gesundheitsschädliche Wirkung von VOC- Stoffen</vt:lpstr>
      <vt:lpstr>Was ist Pentan und Styrol? Welche Gesundheitsgefahren gehen von diesen Stoffen aus?</vt:lpstr>
      <vt:lpstr>Was ist Pentan und Styrol? Welche Gesundheitsgefahren gehen von diesen Stoffen aus?</vt:lpstr>
      <vt:lpstr>Gefährdungen durch Lagerung und Bearbeitung von „Styropor“</vt:lpstr>
      <vt:lpstr>Wie konnte es zu der Ansiedlung von Schaumaplast Sachsen GmbH in der Nähe von vorhandener Wohnbebauung kommen?</vt:lpstr>
      <vt:lpstr>Wie kann die Behörde den Anwohnern jetzt gegen die Schadstoffbelastung helfen?</vt:lpstr>
      <vt:lpstr>Zukünftige Pläne zur Erweiterung der Schaumaplast Sachsen GmbH im Gewerbegebiet Augustusberg</vt:lpstr>
      <vt:lpstr>Von den Anwohnern seit Jahren verfolgte Ziele</vt:lpstr>
      <vt:lpstr>Meinungen aus Politik / Behörde zum Thema</vt:lpstr>
      <vt:lpstr>Weitere Meinungen der Behörde zum Thema</vt:lpstr>
      <vt:lpstr>Kritische Nähe des Gewerbegebietes Augustusberg zu jahrhundertealter Wohnbebauung</vt:lpstr>
      <vt:lpstr>Gesetzliche Grundlage u.a. (Bundesimmissionsschutzgesetz)</vt:lpstr>
      <vt:lpstr>Wie sieht die Zukunft aus?</vt:lpstr>
      <vt:lpstr>    Es darf gefragt und diskutiert werden.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Gewerbegebiet Augustusberg- schädliche Auswirkungen durch Schaumaplast Nossen GmbH auf angrenzende Wohngrundstücke</dc:title>
  <dc:creator>Westpfahl, Jens</dc:creator>
  <cp:lastModifiedBy>Frank Richter</cp:lastModifiedBy>
  <cp:revision>55</cp:revision>
  <cp:lastPrinted>2020-09-21T16:06:07Z</cp:lastPrinted>
  <dcterms:created xsi:type="dcterms:W3CDTF">2020-09-21T08:30:41Z</dcterms:created>
  <dcterms:modified xsi:type="dcterms:W3CDTF">2020-09-23T14:28:32Z</dcterms:modified>
</cp:coreProperties>
</file>